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sldIdLst>
    <p:sldId id="256" r:id="rId2"/>
    <p:sldId id="258" r:id="rId3"/>
    <p:sldId id="259" r:id="rId4"/>
    <p:sldId id="291" r:id="rId5"/>
    <p:sldId id="293" r:id="rId6"/>
    <p:sldId id="296" r:id="rId7"/>
    <p:sldId id="294" r:id="rId8"/>
    <p:sldId id="295" r:id="rId9"/>
    <p:sldId id="257" r:id="rId10"/>
    <p:sldId id="268" r:id="rId11"/>
    <p:sldId id="260" r:id="rId12"/>
    <p:sldId id="261" r:id="rId13"/>
    <p:sldId id="275" r:id="rId14"/>
    <p:sldId id="290" r:id="rId15"/>
    <p:sldId id="265" r:id="rId16"/>
    <p:sldId id="266" r:id="rId17"/>
    <p:sldId id="264" r:id="rId18"/>
    <p:sldId id="262" r:id="rId19"/>
    <p:sldId id="29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68497-754C-4D49-BACE-52E23CCCC5E2}"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6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234332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20212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354931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68497-754C-4D49-BACE-52E23CCCC5E2}"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2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33644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382802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12014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33420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6ED6B1-048C-4FFA-A4D7-07BEE83A9620}" type="datetimeFigureOut">
              <a:rPr lang="zh-CN" altLang="en-US" smtClean="0"/>
              <a:t>2021/12/30</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70347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36ED6B1-048C-4FFA-A4D7-07BEE83A9620}" type="datetimeFigureOut">
              <a:rPr lang="zh-CN" altLang="en-US" smtClean="0"/>
              <a:t>2021/12/30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68497-754C-4D49-BACE-52E23CCCC5E2}" type="slidenum">
              <a:rPr lang="zh-CN" altLang="en-US" smtClean="0"/>
              <a:t>‹#›</a:t>
            </a:fld>
            <a:endParaRPr lang="zh-CN" altLang="en-US"/>
          </a:p>
        </p:txBody>
      </p:sp>
    </p:spTree>
    <p:extLst>
      <p:ext uri="{BB962C8B-B14F-4D97-AF65-F5344CB8AC3E}">
        <p14:creationId xmlns:p14="http://schemas.microsoft.com/office/powerpoint/2010/main" val="9833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6ED6B1-048C-4FFA-A4D7-07BEE83A9620}" type="datetimeFigureOut">
              <a:rPr lang="zh-CN" altLang="en-US" smtClean="0"/>
              <a:t>2021/12/30</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668497-754C-4D49-BACE-52E23CCCC5E2}"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413509"/>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cfast.c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zhoupeng@ccflow.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cflow.org/cas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2.webp"/><Relationship Id="rId1" Type="http://schemas.openxmlformats.org/officeDocument/2006/relationships/slideLayout" Target="../slideLayouts/slideLayout2.xml"/><Relationship Id="rId4" Type="http://schemas.openxmlformats.org/officeDocument/2006/relationships/image" Target="../media/image4.webp"/></Relationships>
</file>

<file path=ppt/slides/_rels/slide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740A58-6793-427B-AD56-A02FED75AE53}"/>
              </a:ext>
            </a:extLst>
          </p:cNvPr>
          <p:cNvSpPr>
            <a:spLocks noGrp="1"/>
          </p:cNvSpPr>
          <p:nvPr>
            <p:ph type="ctrTitle"/>
          </p:nvPr>
        </p:nvSpPr>
        <p:spPr/>
        <p:txBody>
          <a:bodyPr/>
          <a:lstStyle/>
          <a:p>
            <a:r>
              <a:rPr lang="zh-CN" altLang="en-US" dirty="0"/>
              <a:t>驰骋低代码 </a:t>
            </a:r>
            <a:r>
              <a:rPr lang="en-US" altLang="zh-CN" dirty="0" err="1"/>
              <a:t>CCFast</a:t>
            </a:r>
            <a:br>
              <a:rPr lang="en-US" altLang="zh-CN" dirty="0"/>
            </a:br>
            <a:r>
              <a:rPr lang="zh-CN" altLang="en-US" dirty="0"/>
              <a:t>介绍</a:t>
            </a:r>
          </a:p>
        </p:txBody>
      </p:sp>
      <p:sp>
        <p:nvSpPr>
          <p:cNvPr id="3" name="副标题 2">
            <a:extLst>
              <a:ext uri="{FF2B5EF4-FFF2-40B4-BE49-F238E27FC236}">
                <a16:creationId xmlns:a16="http://schemas.microsoft.com/office/drawing/2014/main" id="{55E5B73F-EAC8-4EE8-B6A1-1663A7D7AD14}"/>
              </a:ext>
            </a:extLst>
          </p:cNvPr>
          <p:cNvSpPr>
            <a:spLocks noGrp="1"/>
          </p:cNvSpPr>
          <p:nvPr>
            <p:ph type="subTitle" idx="1"/>
          </p:nvPr>
        </p:nvSpPr>
        <p:spPr/>
        <p:txBody>
          <a:bodyPr>
            <a:normAutofit/>
          </a:bodyPr>
          <a:lstStyle/>
          <a:p>
            <a:r>
              <a:rPr lang="zh-CN" altLang="en-US" dirty="0"/>
              <a:t>济南驰骋信息技术有限公司 </a:t>
            </a:r>
            <a:r>
              <a:rPr lang="en-US" altLang="zh-CN" dirty="0">
                <a:hlinkClick r:id="rId2"/>
              </a:rPr>
              <a:t>http://ccfast.cc</a:t>
            </a:r>
            <a:endParaRPr lang="en-US" altLang="zh-CN" dirty="0"/>
          </a:p>
          <a:p>
            <a:r>
              <a:rPr lang="zh-CN" altLang="en-US" dirty="0"/>
              <a:t>济南市</a:t>
            </a:r>
            <a:r>
              <a:rPr lang="en-US" altLang="zh-CN" dirty="0"/>
              <a:t>.</a:t>
            </a:r>
            <a:r>
              <a:rPr lang="zh-CN" altLang="en-US" dirty="0"/>
              <a:t>高新区</a:t>
            </a:r>
            <a:r>
              <a:rPr lang="en-US" altLang="zh-CN" dirty="0"/>
              <a:t>.</a:t>
            </a:r>
            <a:r>
              <a:rPr lang="zh-CN" altLang="en-US" dirty="0"/>
              <a:t>碧桂园凤凰国际</a:t>
            </a:r>
            <a:r>
              <a:rPr lang="en-US" altLang="zh-CN" dirty="0"/>
              <a:t>F19   2021</a:t>
            </a:r>
            <a:r>
              <a:rPr lang="zh-CN" altLang="en-US" dirty="0"/>
              <a:t>年</a:t>
            </a:r>
            <a:r>
              <a:rPr lang="en-US" altLang="zh-CN" dirty="0"/>
              <a:t>8</a:t>
            </a:r>
            <a:r>
              <a:rPr lang="zh-CN" altLang="en-US" dirty="0"/>
              <a:t>月</a:t>
            </a:r>
          </a:p>
        </p:txBody>
      </p:sp>
    </p:spTree>
    <p:extLst>
      <p:ext uri="{BB962C8B-B14F-4D97-AF65-F5344CB8AC3E}">
        <p14:creationId xmlns:p14="http://schemas.microsoft.com/office/powerpoint/2010/main" val="86256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9F05F-B922-45E4-A996-4F522CA5DAD0}"/>
              </a:ext>
            </a:extLst>
          </p:cNvPr>
          <p:cNvSpPr>
            <a:spLocks noGrp="1"/>
          </p:cNvSpPr>
          <p:nvPr>
            <p:ph type="title"/>
          </p:nvPr>
        </p:nvSpPr>
        <p:spPr/>
        <p:txBody>
          <a:bodyPr/>
          <a:lstStyle/>
          <a:p>
            <a:r>
              <a:rPr lang="zh-CN" altLang="en-US" dirty="0"/>
              <a:t>设计开发低代码平台规范与规则</a:t>
            </a:r>
            <a:r>
              <a:rPr lang="en-US" altLang="zh-CN" dirty="0"/>
              <a:t>.</a:t>
            </a:r>
            <a:endParaRPr lang="zh-CN" altLang="en-US" dirty="0"/>
          </a:p>
        </p:txBody>
      </p:sp>
      <p:sp>
        <p:nvSpPr>
          <p:cNvPr id="3" name="内容占位符 2">
            <a:extLst>
              <a:ext uri="{FF2B5EF4-FFF2-40B4-BE49-F238E27FC236}">
                <a16:creationId xmlns:a16="http://schemas.microsoft.com/office/drawing/2014/main" id="{1D38C0F6-F52D-42DB-99E8-984F01853149}"/>
              </a:ext>
            </a:extLst>
          </p:cNvPr>
          <p:cNvSpPr>
            <a:spLocks noGrp="1"/>
          </p:cNvSpPr>
          <p:nvPr>
            <p:ph idx="1"/>
          </p:nvPr>
        </p:nvSpPr>
        <p:spPr/>
        <p:txBody>
          <a:bodyPr>
            <a:normAutofit/>
          </a:bodyPr>
          <a:lstStyle/>
          <a:p>
            <a:r>
              <a:rPr lang="en-US" altLang="zh-CN" dirty="0"/>
              <a:t>1.  </a:t>
            </a:r>
            <a:r>
              <a:rPr lang="zh-CN" altLang="en-US" dirty="0"/>
              <a:t>以菜单为主干的功能设计模式</a:t>
            </a:r>
            <a:r>
              <a:rPr lang="en-US" altLang="zh-CN" dirty="0"/>
              <a:t>.</a:t>
            </a:r>
          </a:p>
          <a:p>
            <a:r>
              <a:rPr lang="en-US" altLang="zh-CN" dirty="0"/>
              <a:t>    1.1 </a:t>
            </a:r>
            <a:r>
              <a:rPr lang="zh-CN" altLang="en-US" dirty="0"/>
              <a:t>用户交互的入口就是菜单</a:t>
            </a:r>
            <a:r>
              <a:rPr lang="en-US" altLang="zh-CN" dirty="0"/>
              <a:t>,</a:t>
            </a:r>
            <a:r>
              <a:rPr lang="zh-CN" altLang="en-US" dirty="0"/>
              <a:t>菜单是系统的骨架</a:t>
            </a:r>
            <a:r>
              <a:rPr lang="en-US" altLang="zh-CN" dirty="0"/>
              <a:t>.</a:t>
            </a:r>
          </a:p>
          <a:p>
            <a:r>
              <a:rPr lang="en-US" altLang="zh-CN" dirty="0"/>
              <a:t>    1.2 </a:t>
            </a:r>
            <a:r>
              <a:rPr lang="zh-CN" altLang="en-US" dirty="0"/>
              <a:t>梳理系统的过程也是梳理菜单的过程</a:t>
            </a:r>
            <a:r>
              <a:rPr lang="en-US" altLang="zh-CN" dirty="0"/>
              <a:t>.</a:t>
            </a:r>
          </a:p>
          <a:p>
            <a:r>
              <a:rPr lang="en-US" altLang="zh-CN" dirty="0"/>
              <a:t>2.  </a:t>
            </a:r>
            <a:r>
              <a:rPr lang="zh-CN" altLang="en-US" dirty="0"/>
              <a:t>以管理对象为中心的业务分析思维</a:t>
            </a:r>
            <a:r>
              <a:rPr lang="en-US" altLang="zh-CN" dirty="0"/>
              <a:t>.</a:t>
            </a:r>
          </a:p>
          <a:p>
            <a:r>
              <a:rPr lang="en-US" altLang="zh-CN" dirty="0"/>
              <a:t>    2.1 </a:t>
            </a:r>
            <a:r>
              <a:rPr lang="zh-CN" altLang="en-US" dirty="0"/>
              <a:t>创建系统就是管理管理对象</a:t>
            </a:r>
            <a:r>
              <a:rPr lang="en-US" altLang="zh-CN" dirty="0"/>
              <a:t>.</a:t>
            </a:r>
          </a:p>
          <a:p>
            <a:r>
              <a:rPr lang="en-US" altLang="zh-CN" dirty="0"/>
              <a:t>    2.2 </a:t>
            </a:r>
            <a:r>
              <a:rPr lang="zh-CN" altLang="en-US" dirty="0"/>
              <a:t>以管理对象为中心的，做相关的功能配置与开发。</a:t>
            </a:r>
            <a:endParaRPr lang="en-US" altLang="zh-CN" dirty="0"/>
          </a:p>
          <a:p>
            <a:r>
              <a:rPr lang="en-US" altLang="zh-CN" dirty="0"/>
              <a:t>    2.3 </a:t>
            </a:r>
            <a:r>
              <a:rPr lang="zh-CN" altLang="en-US" dirty="0"/>
              <a:t>所有的菜单与方法功能，都与管理对象服务。</a:t>
            </a:r>
            <a:endParaRPr lang="en-US" altLang="zh-CN" dirty="0"/>
          </a:p>
        </p:txBody>
      </p:sp>
      <p:sp>
        <p:nvSpPr>
          <p:cNvPr id="4" name="日期占位符 3">
            <a:extLst>
              <a:ext uri="{FF2B5EF4-FFF2-40B4-BE49-F238E27FC236}">
                <a16:creationId xmlns:a16="http://schemas.microsoft.com/office/drawing/2014/main" id="{B0AFE248-605E-44FF-A40C-5746E2B6653C}"/>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spTree>
    <p:extLst>
      <p:ext uri="{BB962C8B-B14F-4D97-AF65-F5344CB8AC3E}">
        <p14:creationId xmlns:p14="http://schemas.microsoft.com/office/powerpoint/2010/main" val="316461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AF2B2-0FD6-4541-99DD-E852512BF655}"/>
              </a:ext>
            </a:extLst>
          </p:cNvPr>
          <p:cNvSpPr>
            <a:spLocks noGrp="1"/>
          </p:cNvSpPr>
          <p:nvPr>
            <p:ph type="title"/>
          </p:nvPr>
        </p:nvSpPr>
        <p:spPr/>
        <p:txBody>
          <a:bodyPr/>
          <a:lstStyle/>
          <a:p>
            <a:r>
              <a:rPr lang="zh-CN" altLang="en-US" dirty="0"/>
              <a:t>面向菜单体系的系统设计模式</a:t>
            </a:r>
          </a:p>
        </p:txBody>
      </p:sp>
      <p:pic>
        <p:nvPicPr>
          <p:cNvPr id="4" name="图片 3">
            <a:extLst>
              <a:ext uri="{FF2B5EF4-FFF2-40B4-BE49-F238E27FC236}">
                <a16:creationId xmlns:a16="http://schemas.microsoft.com/office/drawing/2014/main" id="{A34BC64F-F08A-4B33-8892-52C0139E3D62}"/>
              </a:ext>
            </a:extLst>
          </p:cNvPr>
          <p:cNvPicPr>
            <a:picLocks noChangeAspect="1"/>
          </p:cNvPicPr>
          <p:nvPr/>
        </p:nvPicPr>
        <p:blipFill>
          <a:blip r:embed="rId2"/>
          <a:stretch>
            <a:fillRect/>
          </a:stretch>
        </p:blipFill>
        <p:spPr>
          <a:xfrm>
            <a:off x="1097280" y="1884194"/>
            <a:ext cx="9904107" cy="4285753"/>
          </a:xfrm>
          <a:prstGeom prst="rect">
            <a:avLst/>
          </a:prstGeom>
        </p:spPr>
      </p:pic>
    </p:spTree>
    <p:extLst>
      <p:ext uri="{BB962C8B-B14F-4D97-AF65-F5344CB8AC3E}">
        <p14:creationId xmlns:p14="http://schemas.microsoft.com/office/powerpoint/2010/main" val="201751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6F15A5-A062-47A2-8B8D-860581F6EBB8}"/>
              </a:ext>
            </a:extLst>
          </p:cNvPr>
          <p:cNvSpPr>
            <a:spLocks noGrp="1"/>
          </p:cNvSpPr>
          <p:nvPr>
            <p:ph type="title"/>
          </p:nvPr>
        </p:nvSpPr>
        <p:spPr/>
        <p:txBody>
          <a:bodyPr/>
          <a:lstStyle/>
          <a:p>
            <a:r>
              <a:rPr lang="zh-CN" altLang="en-US" dirty="0"/>
              <a:t>面向管理对象系统分析思维</a:t>
            </a:r>
          </a:p>
        </p:txBody>
      </p:sp>
      <p:sp>
        <p:nvSpPr>
          <p:cNvPr id="3" name="内容占位符 2">
            <a:extLst>
              <a:ext uri="{FF2B5EF4-FFF2-40B4-BE49-F238E27FC236}">
                <a16:creationId xmlns:a16="http://schemas.microsoft.com/office/drawing/2014/main" id="{A91B5C01-DFD1-4047-AA63-A851D7C0A36E}"/>
              </a:ext>
            </a:extLst>
          </p:cNvPr>
          <p:cNvSpPr>
            <a:spLocks noGrp="1"/>
          </p:cNvSpPr>
          <p:nvPr>
            <p:ph idx="1"/>
          </p:nvPr>
        </p:nvSpPr>
        <p:spPr/>
        <p:txBody>
          <a:bodyPr/>
          <a:lstStyle/>
          <a:p>
            <a:r>
              <a:rPr lang="zh-CN" altLang="en-US" dirty="0"/>
              <a:t>找到管理对象，就类似于写文章要写出中心思想来一样。</a:t>
            </a:r>
            <a:endParaRPr lang="en-US" altLang="zh-CN" dirty="0"/>
          </a:p>
          <a:p>
            <a:r>
              <a:rPr lang="zh-CN" altLang="en-US" dirty="0"/>
              <a:t>管理对象就是实体，在一个实体上执行的多种操作，我们称为实体功能实体方法。</a:t>
            </a:r>
            <a:endParaRPr lang="en-US" altLang="zh-CN" dirty="0"/>
          </a:p>
          <a:p>
            <a:r>
              <a:rPr lang="zh-CN" altLang="en-US" dirty="0"/>
              <a:t>对于一个实体集合的操作，也就是管理对象的批量操作。</a:t>
            </a:r>
            <a:endParaRPr lang="en-US" altLang="zh-CN" dirty="0"/>
          </a:p>
          <a:p>
            <a:r>
              <a:rPr lang="zh-CN" altLang="en-US" dirty="0"/>
              <a:t>分析清楚一个管理对象与流程的关系模式，使用这些关系模式来分析问题，就对各个应用场景对号入座。</a:t>
            </a:r>
            <a:endParaRPr lang="en-US" altLang="zh-CN" dirty="0"/>
          </a:p>
        </p:txBody>
      </p:sp>
    </p:spTree>
    <p:extLst>
      <p:ext uri="{BB962C8B-B14F-4D97-AF65-F5344CB8AC3E}">
        <p14:creationId xmlns:p14="http://schemas.microsoft.com/office/powerpoint/2010/main" val="239058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6DA2DC-27EC-4869-B120-A6CF5B137889}"/>
              </a:ext>
            </a:extLst>
          </p:cNvPr>
          <p:cNvSpPr>
            <a:spLocks noGrp="1"/>
          </p:cNvSpPr>
          <p:nvPr>
            <p:ph type="title"/>
          </p:nvPr>
        </p:nvSpPr>
        <p:spPr>
          <a:xfrm>
            <a:off x="1097280" y="286603"/>
            <a:ext cx="2775902" cy="1450757"/>
          </a:xfrm>
        </p:spPr>
        <p:txBody>
          <a:bodyPr/>
          <a:lstStyle/>
          <a:p>
            <a:r>
              <a:rPr lang="zh-CN" altLang="en-US" dirty="0"/>
              <a:t>管理对象</a:t>
            </a:r>
            <a:br>
              <a:rPr lang="en-US" altLang="zh-CN" dirty="0"/>
            </a:br>
            <a:r>
              <a:rPr lang="zh-CN" altLang="en-US" dirty="0"/>
              <a:t>与组件</a:t>
            </a:r>
          </a:p>
        </p:txBody>
      </p:sp>
      <p:sp>
        <p:nvSpPr>
          <p:cNvPr id="3" name="内容占位符 2">
            <a:extLst>
              <a:ext uri="{FF2B5EF4-FFF2-40B4-BE49-F238E27FC236}">
                <a16:creationId xmlns:a16="http://schemas.microsoft.com/office/drawing/2014/main" id="{DA26C48F-6774-4D6D-8E04-3C5E5E883823}"/>
              </a:ext>
            </a:extLst>
          </p:cNvPr>
          <p:cNvSpPr>
            <a:spLocks noGrp="1"/>
          </p:cNvSpPr>
          <p:nvPr>
            <p:ph idx="1"/>
          </p:nvPr>
        </p:nvSpPr>
        <p:spPr>
          <a:xfrm>
            <a:off x="1097280" y="2108201"/>
            <a:ext cx="2657035" cy="3760891"/>
          </a:xfrm>
        </p:spPr>
        <p:txBody>
          <a:bodyPr/>
          <a:lstStyle/>
          <a:p>
            <a:r>
              <a:rPr lang="en-US" altLang="zh-CN" dirty="0"/>
              <a:t>1. </a:t>
            </a:r>
            <a:r>
              <a:rPr lang="zh-CN" altLang="en-US" dirty="0"/>
              <a:t>管理对象就是技术名词的实体， 它具有编号，名称还有其他的属性</a:t>
            </a:r>
            <a:r>
              <a:rPr lang="en-US" altLang="zh-CN" dirty="0"/>
              <a:t>.</a:t>
            </a:r>
          </a:p>
          <a:p>
            <a:r>
              <a:rPr lang="en-US" altLang="zh-CN" dirty="0"/>
              <a:t>2. </a:t>
            </a:r>
            <a:r>
              <a:rPr lang="zh-CN" altLang="en-US" dirty="0"/>
              <a:t>在一个管理对象上，多种业务操作都可以被抽象化、做出一个个的组件，比如：数据版本管理组件、操作日志组件。</a:t>
            </a:r>
            <a:endParaRPr lang="en-US" altLang="zh-CN" dirty="0"/>
          </a:p>
        </p:txBody>
      </p:sp>
      <p:sp>
        <p:nvSpPr>
          <p:cNvPr id="4" name="日期占位符 3">
            <a:extLst>
              <a:ext uri="{FF2B5EF4-FFF2-40B4-BE49-F238E27FC236}">
                <a16:creationId xmlns:a16="http://schemas.microsoft.com/office/drawing/2014/main" id="{4AF2D7C9-E0AE-460F-85E4-C5D5456C1FBB}"/>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pic>
        <p:nvPicPr>
          <p:cNvPr id="6" name="图片 5">
            <a:extLst>
              <a:ext uri="{FF2B5EF4-FFF2-40B4-BE49-F238E27FC236}">
                <a16:creationId xmlns:a16="http://schemas.microsoft.com/office/drawing/2014/main" id="{87C21C47-F7FF-4D23-9385-78E969387386}"/>
              </a:ext>
            </a:extLst>
          </p:cNvPr>
          <p:cNvPicPr>
            <a:picLocks noChangeAspect="1"/>
          </p:cNvPicPr>
          <p:nvPr/>
        </p:nvPicPr>
        <p:blipFill>
          <a:blip r:embed="rId2"/>
          <a:stretch>
            <a:fillRect/>
          </a:stretch>
        </p:blipFill>
        <p:spPr>
          <a:xfrm>
            <a:off x="3873182" y="603125"/>
            <a:ext cx="8073932" cy="4672259"/>
          </a:xfrm>
          <a:prstGeom prst="rect">
            <a:avLst/>
          </a:prstGeom>
        </p:spPr>
      </p:pic>
    </p:spTree>
    <p:extLst>
      <p:ext uri="{BB962C8B-B14F-4D97-AF65-F5344CB8AC3E}">
        <p14:creationId xmlns:p14="http://schemas.microsoft.com/office/powerpoint/2010/main" val="84682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9BC829-6109-429D-8AC6-1B0392F9D71E}"/>
              </a:ext>
            </a:extLst>
          </p:cNvPr>
          <p:cNvSpPr>
            <a:spLocks noGrp="1"/>
          </p:cNvSpPr>
          <p:nvPr>
            <p:ph type="title"/>
          </p:nvPr>
        </p:nvSpPr>
        <p:spPr>
          <a:xfrm>
            <a:off x="1097280" y="286604"/>
            <a:ext cx="10058400" cy="416782"/>
          </a:xfrm>
        </p:spPr>
        <p:txBody>
          <a:bodyPr>
            <a:normAutofit fontScale="90000"/>
          </a:bodyPr>
          <a:lstStyle/>
          <a:p>
            <a:r>
              <a:rPr lang="zh-CN" altLang="en-US" dirty="0"/>
              <a:t>实体组件的设计</a:t>
            </a:r>
          </a:p>
        </p:txBody>
      </p:sp>
      <p:sp>
        <p:nvSpPr>
          <p:cNvPr id="4" name="日期占位符 3">
            <a:extLst>
              <a:ext uri="{FF2B5EF4-FFF2-40B4-BE49-F238E27FC236}">
                <a16:creationId xmlns:a16="http://schemas.microsoft.com/office/drawing/2014/main" id="{F45DF15F-BAB0-491D-BDC9-C17D3757E53A}"/>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pic>
        <p:nvPicPr>
          <p:cNvPr id="8" name="图片 7">
            <a:extLst>
              <a:ext uri="{FF2B5EF4-FFF2-40B4-BE49-F238E27FC236}">
                <a16:creationId xmlns:a16="http://schemas.microsoft.com/office/drawing/2014/main" id="{245A559D-927A-485C-BD18-167D6A096352}"/>
              </a:ext>
            </a:extLst>
          </p:cNvPr>
          <p:cNvPicPr>
            <a:picLocks noChangeAspect="1"/>
          </p:cNvPicPr>
          <p:nvPr/>
        </p:nvPicPr>
        <p:blipFill>
          <a:blip r:embed="rId2"/>
          <a:stretch>
            <a:fillRect/>
          </a:stretch>
        </p:blipFill>
        <p:spPr>
          <a:xfrm>
            <a:off x="30480" y="695540"/>
            <a:ext cx="12192000" cy="5875856"/>
          </a:xfrm>
          <a:prstGeom prst="rect">
            <a:avLst/>
          </a:prstGeom>
        </p:spPr>
      </p:pic>
    </p:spTree>
    <p:extLst>
      <p:ext uri="{BB962C8B-B14F-4D97-AF65-F5344CB8AC3E}">
        <p14:creationId xmlns:p14="http://schemas.microsoft.com/office/powerpoint/2010/main" val="292111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9E97AD-14CF-407F-9200-9E9AE7E89BD7}"/>
              </a:ext>
            </a:extLst>
          </p:cNvPr>
          <p:cNvSpPr>
            <a:spLocks noGrp="1"/>
          </p:cNvSpPr>
          <p:nvPr>
            <p:ph type="title"/>
          </p:nvPr>
        </p:nvSpPr>
        <p:spPr/>
        <p:txBody>
          <a:bodyPr/>
          <a:lstStyle/>
          <a:p>
            <a:r>
              <a:rPr lang="zh-CN" altLang="en-US" dirty="0"/>
              <a:t>产品</a:t>
            </a:r>
            <a:r>
              <a:rPr lang="en-US" altLang="zh-CN" dirty="0"/>
              <a:t>/</a:t>
            </a:r>
            <a:r>
              <a:rPr lang="zh-CN" altLang="en-US" dirty="0"/>
              <a:t>项目交付模式的变革</a:t>
            </a:r>
          </a:p>
        </p:txBody>
      </p:sp>
      <p:sp>
        <p:nvSpPr>
          <p:cNvPr id="4" name="日期占位符 3">
            <a:extLst>
              <a:ext uri="{FF2B5EF4-FFF2-40B4-BE49-F238E27FC236}">
                <a16:creationId xmlns:a16="http://schemas.microsoft.com/office/drawing/2014/main" id="{317059DA-15AD-4BB4-9F44-9FF3E55D275F}"/>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pic>
        <p:nvPicPr>
          <p:cNvPr id="5" name="图片 4">
            <a:extLst>
              <a:ext uri="{FF2B5EF4-FFF2-40B4-BE49-F238E27FC236}">
                <a16:creationId xmlns:a16="http://schemas.microsoft.com/office/drawing/2014/main" id="{8C20E768-AE29-4DB6-9FE9-A3952E5BAA1F}"/>
              </a:ext>
            </a:extLst>
          </p:cNvPr>
          <p:cNvPicPr/>
          <p:nvPr/>
        </p:nvPicPr>
        <p:blipFill>
          <a:blip r:embed="rId2"/>
          <a:stretch>
            <a:fillRect/>
          </a:stretch>
        </p:blipFill>
        <p:spPr>
          <a:xfrm>
            <a:off x="991773" y="2129302"/>
            <a:ext cx="9884312" cy="1923952"/>
          </a:xfrm>
          <a:prstGeom prst="rect">
            <a:avLst/>
          </a:prstGeom>
        </p:spPr>
      </p:pic>
      <p:sp>
        <p:nvSpPr>
          <p:cNvPr id="8" name="文本框 7">
            <a:extLst>
              <a:ext uri="{FF2B5EF4-FFF2-40B4-BE49-F238E27FC236}">
                <a16:creationId xmlns:a16="http://schemas.microsoft.com/office/drawing/2014/main" id="{32D5818F-FD62-4288-97B4-58E6D7002337}"/>
              </a:ext>
            </a:extLst>
          </p:cNvPr>
          <p:cNvSpPr txBox="1"/>
          <p:nvPr/>
        </p:nvSpPr>
        <p:spPr>
          <a:xfrm>
            <a:off x="1307856" y="4169621"/>
            <a:ext cx="8987936" cy="1477328"/>
          </a:xfrm>
          <a:prstGeom prst="rect">
            <a:avLst/>
          </a:prstGeom>
          <a:noFill/>
        </p:spPr>
        <p:txBody>
          <a:bodyPr wrap="square">
            <a:spAutoFit/>
          </a:bodyPr>
          <a:lstStyle/>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功能实现基本上是由开发人员完成的，目前又演变为前端开发</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后端开发，给开发的分工做又做了定义。</a:t>
            </a:r>
          </a:p>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测试人员为保障测试。</a:t>
            </a:r>
          </a:p>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交付给实施人员去部署、去完成系统的内容，交付给客户。</a:t>
            </a:r>
          </a:p>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以上生产部分分工相对明确。</a:t>
            </a:r>
          </a:p>
        </p:txBody>
      </p:sp>
    </p:spTree>
    <p:extLst>
      <p:ext uri="{BB962C8B-B14F-4D97-AF65-F5344CB8AC3E}">
        <p14:creationId xmlns:p14="http://schemas.microsoft.com/office/powerpoint/2010/main" val="15302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D11D31-C0B1-4F44-88F6-3E48780052CE}"/>
              </a:ext>
            </a:extLst>
          </p:cNvPr>
          <p:cNvSpPr>
            <a:spLocks noGrp="1"/>
          </p:cNvSpPr>
          <p:nvPr>
            <p:ph type="title"/>
          </p:nvPr>
        </p:nvSpPr>
        <p:spPr/>
        <p:txBody>
          <a:bodyPr/>
          <a:lstStyle/>
          <a:p>
            <a:r>
              <a:rPr lang="zh-CN" altLang="en-US" dirty="0"/>
              <a:t>产品</a:t>
            </a:r>
            <a:r>
              <a:rPr lang="en-US" altLang="zh-CN" dirty="0"/>
              <a:t>/</a:t>
            </a:r>
            <a:r>
              <a:rPr lang="zh-CN" altLang="en-US" dirty="0"/>
              <a:t>项目交付模式的变革</a:t>
            </a:r>
          </a:p>
        </p:txBody>
      </p:sp>
      <p:sp>
        <p:nvSpPr>
          <p:cNvPr id="4" name="日期占位符 3">
            <a:extLst>
              <a:ext uri="{FF2B5EF4-FFF2-40B4-BE49-F238E27FC236}">
                <a16:creationId xmlns:a16="http://schemas.microsoft.com/office/drawing/2014/main" id="{10C71583-D4A4-4BBB-BA8A-59466F603E93}"/>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pic>
        <p:nvPicPr>
          <p:cNvPr id="5" name="图片 4">
            <a:extLst>
              <a:ext uri="{FF2B5EF4-FFF2-40B4-BE49-F238E27FC236}">
                <a16:creationId xmlns:a16="http://schemas.microsoft.com/office/drawing/2014/main" id="{2CC84BBE-4789-4BB4-BFFD-A50EEBC66637}"/>
              </a:ext>
            </a:extLst>
          </p:cNvPr>
          <p:cNvPicPr/>
          <p:nvPr/>
        </p:nvPicPr>
        <p:blipFill>
          <a:blip r:embed="rId2"/>
          <a:stretch>
            <a:fillRect/>
          </a:stretch>
        </p:blipFill>
        <p:spPr>
          <a:xfrm>
            <a:off x="1009356" y="2084084"/>
            <a:ext cx="9884311" cy="1923951"/>
          </a:xfrm>
          <a:prstGeom prst="rect">
            <a:avLst/>
          </a:prstGeom>
        </p:spPr>
      </p:pic>
      <p:sp>
        <p:nvSpPr>
          <p:cNvPr id="7" name="文本框 6">
            <a:extLst>
              <a:ext uri="{FF2B5EF4-FFF2-40B4-BE49-F238E27FC236}">
                <a16:creationId xmlns:a16="http://schemas.microsoft.com/office/drawing/2014/main" id="{B648CBC8-E15A-4A1B-A4F5-136361CF5237}"/>
              </a:ext>
            </a:extLst>
          </p:cNvPr>
          <p:cNvSpPr txBox="1"/>
          <p:nvPr/>
        </p:nvSpPr>
        <p:spPr>
          <a:xfrm>
            <a:off x="1202348" y="4355098"/>
            <a:ext cx="6684352" cy="923330"/>
          </a:xfrm>
          <a:prstGeom prst="rect">
            <a:avLst/>
          </a:prstGeom>
          <a:noFill/>
        </p:spPr>
        <p:txBody>
          <a:bodyPr wrap="square">
            <a:spAutoFit/>
          </a:bodyPr>
          <a:lstStyle/>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需求人员实施人员参与了更多。</a:t>
            </a:r>
          </a:p>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降低了对开发人员的依赖。</a:t>
            </a:r>
          </a:p>
          <a:p>
            <a:pPr marL="342900" lvl="0" indent="-342900" algn="just">
              <a:buFont typeface="+mj-lt"/>
              <a:buAutoNum type="arabicPeriod"/>
            </a:pP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测试人员用的少了。</a:t>
            </a:r>
          </a:p>
        </p:txBody>
      </p:sp>
    </p:spTree>
    <p:extLst>
      <p:ext uri="{BB962C8B-B14F-4D97-AF65-F5344CB8AC3E}">
        <p14:creationId xmlns:p14="http://schemas.microsoft.com/office/powerpoint/2010/main" val="160369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3AF53-9BD5-412C-91DE-FA89BA72326E}"/>
              </a:ext>
            </a:extLst>
          </p:cNvPr>
          <p:cNvSpPr>
            <a:spLocks noGrp="1"/>
          </p:cNvSpPr>
          <p:nvPr>
            <p:ph type="title"/>
          </p:nvPr>
        </p:nvSpPr>
        <p:spPr/>
        <p:txBody>
          <a:bodyPr/>
          <a:lstStyle/>
          <a:p>
            <a:r>
              <a:rPr lang="zh-CN" altLang="en-US" dirty="0"/>
              <a:t>低代码开发平台的几点要素</a:t>
            </a:r>
          </a:p>
        </p:txBody>
      </p:sp>
      <p:sp>
        <p:nvSpPr>
          <p:cNvPr id="3" name="内容占位符 2">
            <a:extLst>
              <a:ext uri="{FF2B5EF4-FFF2-40B4-BE49-F238E27FC236}">
                <a16:creationId xmlns:a16="http://schemas.microsoft.com/office/drawing/2014/main" id="{9E6E3196-D5A4-4E3C-A7D1-64CCF1887BD5}"/>
              </a:ext>
            </a:extLst>
          </p:cNvPr>
          <p:cNvSpPr>
            <a:spLocks noGrp="1"/>
          </p:cNvSpPr>
          <p:nvPr>
            <p:ph idx="1"/>
          </p:nvPr>
        </p:nvSpPr>
        <p:spPr/>
        <p:txBody>
          <a:bodyPr>
            <a:normAutofit/>
          </a:bodyPr>
          <a:lstStyle/>
          <a:p>
            <a:r>
              <a:rPr lang="en-US" altLang="zh-CN" dirty="0"/>
              <a:t>1. </a:t>
            </a:r>
            <a:r>
              <a:rPr lang="zh-CN" altLang="en-US" dirty="0"/>
              <a:t>每个开发人员，架构人员，或多或少的参与了低代码的开发。</a:t>
            </a:r>
            <a:endParaRPr lang="en-US" altLang="zh-CN" dirty="0"/>
          </a:p>
          <a:p>
            <a:r>
              <a:rPr lang="en-US" altLang="zh-CN" dirty="0"/>
              <a:t>2. </a:t>
            </a:r>
            <a:r>
              <a:rPr lang="zh-CN" altLang="en-US" dirty="0"/>
              <a:t>所有的低代码研究都是为了提高生产效率与生产质量，降低开发周期。</a:t>
            </a:r>
            <a:endParaRPr lang="en-US" altLang="zh-CN" dirty="0"/>
          </a:p>
          <a:p>
            <a:r>
              <a:rPr lang="en-US" altLang="zh-CN" dirty="0"/>
              <a:t>3. </a:t>
            </a:r>
            <a:r>
              <a:rPr lang="zh-CN" altLang="en-US" dirty="0"/>
              <a:t>我们在长期的编码工作中，我们是不是发现，开发效率提高了，成本降低了？如果您有这样的感受说明您在低代码领域里有所进步了</a:t>
            </a:r>
            <a:r>
              <a:rPr lang="en-US" altLang="zh-CN" dirty="0"/>
              <a:t>.</a:t>
            </a:r>
          </a:p>
          <a:p>
            <a:r>
              <a:rPr lang="en-US" altLang="zh-CN" dirty="0"/>
              <a:t>4. </a:t>
            </a:r>
            <a:r>
              <a:rPr lang="zh-CN" altLang="en-US" dirty="0"/>
              <a:t>专业的低代码开发平台都是建立在，工作流引擎</a:t>
            </a:r>
            <a:r>
              <a:rPr lang="en-US" altLang="zh-CN" dirty="0"/>
              <a:t>+</a:t>
            </a:r>
            <a:r>
              <a:rPr lang="zh-CN" altLang="en-US" dirty="0"/>
              <a:t>表单引擎</a:t>
            </a:r>
            <a:r>
              <a:rPr lang="en-US" altLang="zh-CN" dirty="0"/>
              <a:t>+</a:t>
            </a:r>
            <a:r>
              <a:rPr lang="zh-CN" altLang="en-US" dirty="0"/>
              <a:t>规则引擎</a:t>
            </a:r>
            <a:r>
              <a:rPr lang="en-US" altLang="zh-CN" dirty="0"/>
              <a:t>+</a:t>
            </a:r>
            <a:r>
              <a:rPr lang="zh-CN" altLang="en-US" dirty="0"/>
              <a:t>组织结构基础上的高可配置性的平台。</a:t>
            </a:r>
            <a:endParaRPr lang="en-US" altLang="zh-CN" dirty="0"/>
          </a:p>
          <a:p>
            <a:r>
              <a:rPr lang="en-US" altLang="zh-CN" dirty="0"/>
              <a:t>5. </a:t>
            </a:r>
            <a:r>
              <a:rPr lang="zh-CN" altLang="en-US" dirty="0"/>
              <a:t>低代码开发技术是每个架构人员开发人员在长期的开发过程中对常用的场景，方法的、工具的抽象。</a:t>
            </a:r>
            <a:endParaRPr lang="en-US" altLang="zh-CN" dirty="0"/>
          </a:p>
          <a:p>
            <a:r>
              <a:rPr lang="en-US" altLang="zh-CN" dirty="0"/>
              <a:t>6. </a:t>
            </a:r>
            <a:r>
              <a:rPr lang="zh-CN" altLang="en-US" dirty="0"/>
              <a:t>低代码开发平台改变了传统开发模式下的生产关系，降低了对开发人员、测试人员的依赖。从而降低了开发成本提高了开发效率。</a:t>
            </a:r>
            <a:r>
              <a:rPr lang="en-US" altLang="zh-CN" dirty="0"/>
              <a:t> </a:t>
            </a:r>
            <a:endParaRPr lang="zh-CN" altLang="en-US" dirty="0"/>
          </a:p>
        </p:txBody>
      </p:sp>
      <p:sp>
        <p:nvSpPr>
          <p:cNvPr id="4" name="日期占位符 3">
            <a:extLst>
              <a:ext uri="{FF2B5EF4-FFF2-40B4-BE49-F238E27FC236}">
                <a16:creationId xmlns:a16="http://schemas.microsoft.com/office/drawing/2014/main" id="{781A0FBD-6B96-4CDF-ABE0-1FBB262E2969}"/>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spTree>
    <p:extLst>
      <p:ext uri="{BB962C8B-B14F-4D97-AF65-F5344CB8AC3E}">
        <p14:creationId xmlns:p14="http://schemas.microsoft.com/office/powerpoint/2010/main" val="329028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4069E-5C74-4B30-91D5-7B2CC1783EEE}"/>
              </a:ext>
            </a:extLst>
          </p:cNvPr>
          <p:cNvSpPr>
            <a:spLocks noGrp="1"/>
          </p:cNvSpPr>
          <p:nvPr>
            <p:ph type="title"/>
          </p:nvPr>
        </p:nvSpPr>
        <p:spPr/>
        <p:txBody>
          <a:bodyPr/>
          <a:lstStyle/>
          <a:p>
            <a:r>
              <a:rPr lang="zh-CN" altLang="en-US" dirty="0"/>
              <a:t>我们交付的内容：工具</a:t>
            </a:r>
            <a:r>
              <a:rPr lang="en-US" altLang="zh-CN" dirty="0"/>
              <a:t>+</a:t>
            </a:r>
            <a:r>
              <a:rPr lang="zh-CN" altLang="en-US" dirty="0"/>
              <a:t>实施方法论</a:t>
            </a:r>
          </a:p>
        </p:txBody>
      </p:sp>
      <p:sp>
        <p:nvSpPr>
          <p:cNvPr id="3" name="内容占位符 2">
            <a:extLst>
              <a:ext uri="{FF2B5EF4-FFF2-40B4-BE49-F238E27FC236}">
                <a16:creationId xmlns:a16="http://schemas.microsoft.com/office/drawing/2014/main" id="{A26AEE07-60A9-4864-8669-C0806B8A12DE}"/>
              </a:ext>
            </a:extLst>
          </p:cNvPr>
          <p:cNvSpPr>
            <a:spLocks noGrp="1"/>
          </p:cNvSpPr>
          <p:nvPr>
            <p:ph idx="1"/>
          </p:nvPr>
        </p:nvSpPr>
        <p:spPr/>
        <p:txBody>
          <a:bodyPr>
            <a:normAutofit/>
          </a:bodyPr>
          <a:lstStyle/>
          <a:p>
            <a:r>
              <a:rPr lang="en-US" altLang="zh-CN" dirty="0" err="1"/>
              <a:t>Ccfast</a:t>
            </a:r>
            <a:r>
              <a:rPr lang="zh-CN" altLang="en-US" dirty="0"/>
              <a:t>是一个工具、一个开发平台、一些应用场景组件的组合。</a:t>
            </a:r>
            <a:endParaRPr lang="en-US" altLang="zh-CN" dirty="0"/>
          </a:p>
          <a:p>
            <a:r>
              <a:rPr lang="zh-CN" altLang="en-US" dirty="0"/>
              <a:t>使用</a:t>
            </a:r>
            <a:r>
              <a:rPr lang="en-US" altLang="zh-CN" dirty="0" err="1"/>
              <a:t>ccfast</a:t>
            </a:r>
            <a:r>
              <a:rPr lang="zh-CN" altLang="en-US" dirty="0"/>
              <a:t>需要一定的学习成本，学习任何开发技术有需要成本，关键的问题是我们投资的学习成本与对我们的回报是否值得？是否有利益，如果有则应该去学习他。</a:t>
            </a:r>
            <a:endParaRPr lang="en-US" altLang="zh-CN" dirty="0"/>
          </a:p>
          <a:p>
            <a:r>
              <a:rPr lang="zh-CN" altLang="en-US" dirty="0"/>
              <a:t>除了学会</a:t>
            </a:r>
            <a:r>
              <a:rPr lang="en-US" altLang="zh-CN" dirty="0" err="1"/>
              <a:t>ccfast</a:t>
            </a:r>
            <a:r>
              <a:rPr lang="zh-CN" altLang="en-US" dirty="0"/>
              <a:t>的一些基础功能、特点、特征、特性以外更重要的是需要</a:t>
            </a:r>
            <a:r>
              <a:rPr lang="en-US" altLang="zh-CN" dirty="0" err="1"/>
              <a:t>ccfast</a:t>
            </a:r>
            <a:r>
              <a:rPr lang="zh-CN" altLang="en-US" dirty="0"/>
              <a:t>分析系统的方法、方式、模式。</a:t>
            </a:r>
            <a:endParaRPr lang="en-US" altLang="zh-CN" dirty="0"/>
          </a:p>
          <a:p>
            <a:r>
              <a:rPr lang="zh-CN" altLang="en-US" dirty="0"/>
              <a:t>所以：</a:t>
            </a:r>
            <a:r>
              <a:rPr lang="en-US" altLang="zh-CN" dirty="0" err="1"/>
              <a:t>ccfast</a:t>
            </a:r>
            <a:r>
              <a:rPr lang="zh-CN" altLang="en-US" dirty="0"/>
              <a:t>不仅仅给您提供的是工具，更重要的是分析系统的方式、方法、思想。</a:t>
            </a:r>
          </a:p>
        </p:txBody>
      </p:sp>
    </p:spTree>
    <p:extLst>
      <p:ext uri="{BB962C8B-B14F-4D97-AF65-F5344CB8AC3E}">
        <p14:creationId xmlns:p14="http://schemas.microsoft.com/office/powerpoint/2010/main" val="99784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80223A-4B31-4C01-A2C0-D1CE145B6CA2}"/>
              </a:ext>
            </a:extLst>
          </p:cNvPr>
          <p:cNvSpPr>
            <a:spLocks noGrp="1"/>
          </p:cNvSpPr>
          <p:nvPr>
            <p:ph type="title"/>
          </p:nvPr>
        </p:nvSpPr>
        <p:spPr/>
        <p:txBody>
          <a:bodyPr/>
          <a:lstStyle/>
          <a:p>
            <a:r>
              <a:rPr lang="en-US" altLang="zh-CN" dirty="0"/>
              <a:t>Java</a:t>
            </a:r>
            <a:r>
              <a:rPr lang="zh-CN" altLang="en-US" dirty="0"/>
              <a:t>版技术路线</a:t>
            </a:r>
          </a:p>
        </p:txBody>
      </p:sp>
      <p:sp>
        <p:nvSpPr>
          <p:cNvPr id="3" name="内容占位符 2">
            <a:extLst>
              <a:ext uri="{FF2B5EF4-FFF2-40B4-BE49-F238E27FC236}">
                <a16:creationId xmlns:a16="http://schemas.microsoft.com/office/drawing/2014/main" id="{D553B97D-2735-4128-9A35-9E3C3C0B1830}"/>
              </a:ext>
            </a:extLst>
          </p:cNvPr>
          <p:cNvSpPr>
            <a:spLocks noGrp="1"/>
          </p:cNvSpPr>
          <p:nvPr>
            <p:ph idx="1"/>
          </p:nvPr>
        </p:nvSpPr>
        <p:spPr>
          <a:xfrm>
            <a:off x="1097280" y="1845734"/>
            <a:ext cx="4886425" cy="4023360"/>
          </a:xfrm>
          <a:noFill/>
        </p:spPr>
        <p:txBody>
          <a:bodyPr>
            <a:normAutofit fontScale="85000" lnSpcReduction="20000"/>
          </a:bodyPr>
          <a:lstStyle/>
          <a:p>
            <a:r>
              <a:rPr lang="zh-CN" altLang="en-US" b="1" dirty="0"/>
              <a:t>前端路线</a:t>
            </a:r>
            <a:endParaRPr lang="en-US" altLang="zh-CN" b="1" dirty="0"/>
          </a:p>
          <a:p>
            <a:pPr marL="457200" indent="-457200">
              <a:buFont typeface="+mj-lt"/>
              <a:buAutoNum type="alphaUcPeriod"/>
            </a:pPr>
            <a:r>
              <a:rPr lang="zh-CN" altLang="en-US" dirty="0"/>
              <a:t>工作流引擎：驰骋工作流引擎</a:t>
            </a:r>
            <a:r>
              <a:rPr lang="en-US" altLang="zh-CN" dirty="0"/>
              <a:t>(</a:t>
            </a:r>
            <a:r>
              <a:rPr lang="zh-CN" altLang="en-US" dirty="0"/>
              <a:t>自主研发</a:t>
            </a:r>
            <a:r>
              <a:rPr lang="en-US" altLang="zh-CN" dirty="0"/>
              <a:t>)</a:t>
            </a:r>
          </a:p>
          <a:p>
            <a:pPr marL="457200" indent="-457200">
              <a:buFont typeface="+mj-lt"/>
              <a:buAutoNum type="alphaUcPeriod"/>
            </a:pPr>
            <a:r>
              <a:rPr lang="zh-CN" altLang="en-US" dirty="0"/>
              <a:t>表单引擎：驰骋表单引擎</a:t>
            </a:r>
            <a:r>
              <a:rPr lang="en-US" altLang="zh-CN" dirty="0"/>
              <a:t>(</a:t>
            </a:r>
            <a:r>
              <a:rPr lang="zh-CN" altLang="en-US" dirty="0"/>
              <a:t>自主研发</a:t>
            </a:r>
            <a:r>
              <a:rPr lang="en-US" altLang="zh-CN" dirty="0"/>
              <a:t>)</a:t>
            </a:r>
          </a:p>
          <a:p>
            <a:pPr marL="457200" indent="-457200">
              <a:buFont typeface="+mj-lt"/>
              <a:buAutoNum type="alphaUcPeriod"/>
            </a:pPr>
            <a:r>
              <a:rPr lang="zh-CN" altLang="en-US" dirty="0"/>
              <a:t>核心框架：</a:t>
            </a:r>
            <a:r>
              <a:rPr lang="en-US" altLang="zh-CN" dirty="0"/>
              <a:t>Spring </a:t>
            </a:r>
            <a:r>
              <a:rPr lang="en-US" altLang="zh-CN" dirty="0" err="1"/>
              <a:t>MVC,boot</a:t>
            </a:r>
            <a:r>
              <a:rPr lang="en-US" altLang="zh-CN" dirty="0"/>
              <a:t>.</a:t>
            </a:r>
          </a:p>
          <a:p>
            <a:pPr marL="457200" indent="-457200">
              <a:buFont typeface="+mj-lt"/>
              <a:buAutoNum type="alphaUcPeriod"/>
            </a:pPr>
            <a:r>
              <a:rPr lang="zh-CN" altLang="en-US" dirty="0"/>
              <a:t>安全框架：</a:t>
            </a:r>
            <a:r>
              <a:rPr lang="en-US" altLang="zh-CN" dirty="0"/>
              <a:t>Spring Security.</a:t>
            </a:r>
          </a:p>
          <a:p>
            <a:pPr marL="457200" indent="-457200">
              <a:buFont typeface="+mj-lt"/>
              <a:buAutoNum type="alphaUcPeriod"/>
            </a:pPr>
            <a:r>
              <a:rPr lang="zh-CN" altLang="en-US" dirty="0"/>
              <a:t>视图框架</a:t>
            </a:r>
            <a:r>
              <a:rPr lang="en-US" altLang="zh-CN" dirty="0"/>
              <a:t>:   Spring MVC.</a:t>
            </a:r>
          </a:p>
          <a:p>
            <a:pPr marL="457200" indent="-457200">
              <a:buFont typeface="+mj-lt"/>
              <a:buAutoNum type="alphaUcPeriod"/>
            </a:pPr>
            <a:r>
              <a:rPr lang="zh-CN" altLang="en-US" dirty="0"/>
              <a:t>缓存：</a:t>
            </a:r>
            <a:r>
              <a:rPr lang="en-US" altLang="zh-CN" dirty="0" err="1"/>
              <a:t>redis</a:t>
            </a:r>
            <a:r>
              <a:rPr lang="en-US" altLang="zh-CN" dirty="0"/>
              <a:t>/</a:t>
            </a:r>
            <a:r>
              <a:rPr lang="en-US" altLang="zh-CN" dirty="0" err="1"/>
              <a:t>BP.DA.Cash</a:t>
            </a:r>
            <a:r>
              <a:rPr lang="en-US" altLang="zh-CN" dirty="0"/>
              <a:t> (</a:t>
            </a:r>
            <a:r>
              <a:rPr lang="zh-CN" altLang="en-US" dirty="0"/>
              <a:t>自主研发</a:t>
            </a:r>
            <a:r>
              <a:rPr lang="en-US" altLang="zh-CN" dirty="0"/>
              <a:t>)</a:t>
            </a:r>
          </a:p>
          <a:p>
            <a:pPr marL="457200" indent="-457200">
              <a:buFont typeface="+mj-lt"/>
              <a:buAutoNum type="alphaUcPeriod"/>
            </a:pPr>
            <a:r>
              <a:rPr lang="zh-CN" altLang="en-US" dirty="0"/>
              <a:t>日志管理</a:t>
            </a:r>
            <a:r>
              <a:rPr lang="en-US" altLang="zh-CN" dirty="0"/>
              <a:t>:log4j /</a:t>
            </a:r>
            <a:r>
              <a:rPr lang="en-US" altLang="zh-CN" dirty="0" err="1"/>
              <a:t>BP.DA.Log</a:t>
            </a:r>
            <a:r>
              <a:rPr lang="en-US" altLang="zh-CN" dirty="0"/>
              <a:t> (</a:t>
            </a:r>
            <a:r>
              <a:rPr lang="zh-CN" altLang="en-US" dirty="0"/>
              <a:t>自主研发</a:t>
            </a:r>
            <a:r>
              <a:rPr lang="en-US" altLang="zh-CN" dirty="0"/>
              <a:t>)</a:t>
            </a:r>
          </a:p>
          <a:p>
            <a:pPr marL="457200" indent="-457200">
              <a:buFont typeface="+mj-lt"/>
              <a:buAutoNum type="alphaUcPeriod"/>
            </a:pPr>
            <a:r>
              <a:rPr lang="zh-CN" altLang="en-US" dirty="0"/>
              <a:t>持久层框架：</a:t>
            </a:r>
            <a:r>
              <a:rPr lang="en-US" altLang="zh-CN" dirty="0"/>
              <a:t>BP Framework(</a:t>
            </a:r>
            <a:r>
              <a:rPr lang="zh-CN" altLang="en-US" dirty="0"/>
              <a:t>自主研发</a:t>
            </a:r>
            <a:r>
              <a:rPr lang="en-US" altLang="zh-CN" dirty="0"/>
              <a:t>)</a:t>
            </a:r>
          </a:p>
          <a:p>
            <a:pPr marL="457200" indent="-457200">
              <a:buFont typeface="+mj-lt"/>
              <a:buAutoNum type="alphaUcPeriod"/>
            </a:pPr>
            <a:r>
              <a:rPr lang="zh-CN" altLang="en-US" dirty="0"/>
              <a:t>单元测试</a:t>
            </a:r>
            <a:r>
              <a:rPr lang="en-US" altLang="zh-CN" dirty="0"/>
              <a:t>:</a:t>
            </a:r>
            <a:r>
              <a:rPr lang="zh-CN" altLang="en-US" dirty="0"/>
              <a:t>驰骋</a:t>
            </a:r>
            <a:r>
              <a:rPr lang="en-US" altLang="zh-CN" dirty="0"/>
              <a:t>unit testing</a:t>
            </a:r>
          </a:p>
          <a:p>
            <a:pPr marL="457200" indent="-457200">
              <a:buFont typeface="+mj-lt"/>
              <a:buAutoNum type="alphaUcPeriod"/>
            </a:pPr>
            <a:r>
              <a:rPr lang="en-US" altLang="zh-CN" dirty="0"/>
              <a:t>JDK:1.8+</a:t>
            </a:r>
          </a:p>
          <a:p>
            <a:pPr marL="0" indent="0">
              <a:buNone/>
            </a:pPr>
            <a:endParaRPr lang="en-US" altLang="zh-CN" dirty="0"/>
          </a:p>
          <a:p>
            <a:pPr marL="0" indent="0">
              <a:buNone/>
            </a:pPr>
            <a:endParaRPr lang="en-US" altLang="zh-CN" dirty="0"/>
          </a:p>
          <a:p>
            <a:pPr marL="0" indent="0">
              <a:buNone/>
            </a:pPr>
            <a:endParaRPr lang="zh-CN" altLang="en-US" dirty="0"/>
          </a:p>
        </p:txBody>
      </p:sp>
      <p:sp>
        <p:nvSpPr>
          <p:cNvPr id="8" name="内容占位符 2">
            <a:extLst>
              <a:ext uri="{FF2B5EF4-FFF2-40B4-BE49-F238E27FC236}">
                <a16:creationId xmlns:a16="http://schemas.microsoft.com/office/drawing/2014/main" id="{B64C4304-335C-441A-ABDB-0B7735A95FE2}"/>
              </a:ext>
            </a:extLst>
          </p:cNvPr>
          <p:cNvSpPr txBox="1">
            <a:spLocks/>
          </p:cNvSpPr>
          <p:nvPr/>
        </p:nvSpPr>
        <p:spPr>
          <a:xfrm>
            <a:off x="6208295" y="1845734"/>
            <a:ext cx="4886425" cy="40233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CN" altLang="en-US" b="1" dirty="0"/>
              <a:t>前端路线</a:t>
            </a:r>
            <a:endParaRPr lang="en-US" altLang="zh-CN" b="1" dirty="0"/>
          </a:p>
          <a:p>
            <a:pPr marL="457200" indent="-457200">
              <a:buFont typeface="+mj-lt"/>
              <a:buAutoNum type="alphaUcPeriod"/>
            </a:pPr>
            <a:r>
              <a:rPr lang="en-US" altLang="zh-CN" dirty="0"/>
              <a:t>PC</a:t>
            </a:r>
            <a:r>
              <a:rPr lang="zh-CN" altLang="en-US" dirty="0"/>
              <a:t>端</a:t>
            </a:r>
            <a:r>
              <a:rPr lang="en-US" altLang="zh-CN" dirty="0" err="1"/>
              <a:t>LayUI</a:t>
            </a:r>
            <a:r>
              <a:rPr lang="zh-CN" altLang="en-US" dirty="0"/>
              <a:t>版：</a:t>
            </a:r>
            <a:r>
              <a:rPr lang="en-US" altLang="zh-CN" dirty="0"/>
              <a:t>H5,Jquery,LayUI+ bootstrap.</a:t>
            </a:r>
          </a:p>
          <a:p>
            <a:pPr marL="457200" indent="-457200">
              <a:buFont typeface="+mj-lt"/>
              <a:buAutoNum type="alphaUcPeriod"/>
            </a:pPr>
            <a:r>
              <a:rPr lang="en-US" altLang="zh-CN" dirty="0"/>
              <a:t>PC</a:t>
            </a:r>
            <a:r>
              <a:rPr lang="zh-CN" altLang="en-US" dirty="0"/>
              <a:t>端</a:t>
            </a:r>
            <a:r>
              <a:rPr lang="en-US" altLang="zh-CN" dirty="0"/>
              <a:t>Vue2.0</a:t>
            </a:r>
            <a:r>
              <a:rPr lang="zh-CN" altLang="en-US" dirty="0"/>
              <a:t>版：</a:t>
            </a:r>
            <a:r>
              <a:rPr lang="en-US" altLang="zh-CN" dirty="0"/>
              <a:t>vue2.0 (</a:t>
            </a:r>
            <a:r>
              <a:rPr lang="zh-CN" altLang="en-US" dirty="0"/>
              <a:t>兼容</a:t>
            </a:r>
            <a:r>
              <a:rPr lang="en-US" altLang="zh-CN" dirty="0" err="1"/>
              <a:t>android+ios</a:t>
            </a:r>
            <a:r>
              <a:rPr lang="en-US" altLang="zh-CN" dirty="0"/>
              <a:t>) </a:t>
            </a:r>
          </a:p>
          <a:p>
            <a:pPr marL="457200" indent="-457200">
              <a:buFont typeface="+mj-lt"/>
              <a:buAutoNum type="alphaUcPeriod"/>
            </a:pPr>
            <a:r>
              <a:rPr lang="en-US" altLang="zh-CN" dirty="0"/>
              <a:t>PC</a:t>
            </a:r>
            <a:r>
              <a:rPr lang="zh-CN" altLang="en-US" dirty="0"/>
              <a:t>端</a:t>
            </a:r>
            <a:r>
              <a:rPr lang="en-US" altLang="zh-CN" dirty="0"/>
              <a:t>Vue3.0</a:t>
            </a:r>
            <a:r>
              <a:rPr lang="zh-CN" altLang="en-US" dirty="0"/>
              <a:t>版：</a:t>
            </a:r>
            <a:r>
              <a:rPr lang="en-US" altLang="zh-CN" dirty="0"/>
              <a:t> Vue3.0 (</a:t>
            </a:r>
            <a:r>
              <a:rPr lang="zh-CN" altLang="en-US" dirty="0"/>
              <a:t>兼容</a:t>
            </a:r>
            <a:r>
              <a:rPr lang="en-US" altLang="zh-CN" dirty="0" err="1"/>
              <a:t>android+ios</a:t>
            </a:r>
            <a:r>
              <a:rPr lang="en-US" altLang="zh-CN" dirty="0"/>
              <a:t>)2020</a:t>
            </a:r>
            <a:r>
              <a:rPr lang="zh-CN" altLang="en-US" dirty="0"/>
              <a:t>年上半年发行</a:t>
            </a:r>
            <a:r>
              <a:rPr lang="en-US" altLang="zh-CN" dirty="0"/>
              <a:t>. </a:t>
            </a:r>
          </a:p>
          <a:p>
            <a:pPr marL="457200" indent="-457200">
              <a:buFont typeface="+mj-lt"/>
              <a:buAutoNum type="alphaUcPeriod"/>
            </a:pPr>
            <a:r>
              <a:rPr lang="zh-CN" altLang="en-US" dirty="0"/>
              <a:t>移动</a:t>
            </a:r>
            <a:r>
              <a:rPr lang="en-US" altLang="zh-CN" dirty="0"/>
              <a:t>H5</a:t>
            </a:r>
            <a:r>
              <a:rPr lang="zh-CN" altLang="en-US" dirty="0"/>
              <a:t>版</a:t>
            </a:r>
            <a:r>
              <a:rPr lang="en-US" altLang="zh-CN" dirty="0"/>
              <a:t>: </a:t>
            </a:r>
            <a:r>
              <a:rPr lang="en-US" altLang="zh-CN" dirty="0" err="1"/>
              <a:t>mui+Jquery</a:t>
            </a:r>
            <a:endParaRPr lang="en-US" altLang="zh-CN" dirty="0"/>
          </a:p>
          <a:p>
            <a:pPr marL="457200" indent="-457200">
              <a:buFont typeface="+mj-lt"/>
              <a:buAutoNum type="alphaUcPeriod"/>
            </a:pPr>
            <a:r>
              <a:rPr lang="zh-CN" altLang="en-US" dirty="0"/>
              <a:t>移动</a:t>
            </a:r>
            <a:r>
              <a:rPr lang="en-US" altLang="zh-CN" dirty="0"/>
              <a:t>Vue2.0</a:t>
            </a:r>
            <a:r>
              <a:rPr lang="zh-CN" altLang="en-US" dirty="0"/>
              <a:t>版</a:t>
            </a:r>
            <a:r>
              <a:rPr lang="en-US" altLang="zh-CN" dirty="0"/>
              <a:t>: Vue2.0</a:t>
            </a:r>
          </a:p>
          <a:p>
            <a:pPr marL="457200" indent="-457200">
              <a:buFont typeface="+mj-lt"/>
              <a:buAutoNum type="alphaUcPeriod"/>
            </a:pPr>
            <a:r>
              <a:rPr lang="zh-CN" altLang="en-US" dirty="0"/>
              <a:t>移动</a:t>
            </a:r>
            <a:r>
              <a:rPr lang="en-US" altLang="zh-CN" dirty="0" err="1"/>
              <a:t>uniapp</a:t>
            </a:r>
            <a:r>
              <a:rPr lang="zh-CN" altLang="en-US" dirty="0"/>
              <a:t>版</a:t>
            </a:r>
            <a:r>
              <a:rPr lang="en-US" altLang="zh-CN" dirty="0"/>
              <a:t>: </a:t>
            </a:r>
            <a:r>
              <a:rPr lang="en-US" altLang="zh-CN" dirty="0" err="1"/>
              <a:t>uniapp</a:t>
            </a:r>
            <a:r>
              <a:rPr lang="en-US" altLang="zh-CN" dirty="0"/>
              <a:t>(</a:t>
            </a:r>
            <a:r>
              <a:rPr lang="zh-CN" altLang="en-US" dirty="0"/>
              <a:t>兼容</a:t>
            </a:r>
            <a:r>
              <a:rPr lang="en-US" altLang="zh-CN" dirty="0" err="1"/>
              <a:t>android+ios</a:t>
            </a:r>
            <a:r>
              <a:rPr lang="en-US" altLang="zh-CN" dirty="0"/>
              <a:t>)</a:t>
            </a:r>
          </a:p>
          <a:p>
            <a:pPr marL="457200" indent="-457200">
              <a:buFont typeface="+mj-lt"/>
              <a:buAutoNum type="alphaUcPeriod"/>
            </a:pPr>
            <a:r>
              <a:rPr lang="zh-CN" altLang="en-US" dirty="0"/>
              <a:t>浏览器：火狐</a:t>
            </a:r>
            <a:r>
              <a:rPr lang="en-US" altLang="zh-CN" dirty="0"/>
              <a:t>+IE9+</a:t>
            </a:r>
            <a:r>
              <a:rPr lang="zh-CN" altLang="en-US" dirty="0"/>
              <a:t>谷歌</a:t>
            </a:r>
            <a:r>
              <a:rPr lang="en-US" altLang="zh-CN" dirty="0"/>
              <a:t>+360….</a:t>
            </a:r>
            <a:endParaRPr lang="zh-CN" altLang="en-US" dirty="0"/>
          </a:p>
          <a:p>
            <a:pPr marL="457200" indent="-457200">
              <a:buFont typeface="+mj-lt"/>
              <a:buAutoNum type="alphaUcPeriod"/>
            </a:pPr>
            <a:endParaRPr lang="zh-CN" altLang="en-US" dirty="0"/>
          </a:p>
        </p:txBody>
      </p:sp>
    </p:spTree>
    <p:extLst>
      <p:ext uri="{BB962C8B-B14F-4D97-AF65-F5344CB8AC3E}">
        <p14:creationId xmlns:p14="http://schemas.microsoft.com/office/powerpoint/2010/main" val="160018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25E47B-E0FC-4C18-9231-83C374E30029}"/>
              </a:ext>
            </a:extLst>
          </p:cNvPr>
          <p:cNvSpPr>
            <a:spLocks noGrp="1"/>
          </p:cNvSpPr>
          <p:nvPr>
            <p:ph type="title"/>
          </p:nvPr>
        </p:nvSpPr>
        <p:spPr/>
        <p:txBody>
          <a:bodyPr/>
          <a:lstStyle/>
          <a:p>
            <a:r>
              <a:rPr lang="zh-CN" altLang="en-US" dirty="0"/>
              <a:t>关于</a:t>
            </a:r>
            <a:r>
              <a:rPr lang="en-US" altLang="zh-CN" dirty="0" err="1"/>
              <a:t>ccfast</a:t>
            </a:r>
            <a:endParaRPr lang="zh-CN" altLang="en-US" dirty="0"/>
          </a:p>
        </p:txBody>
      </p:sp>
      <p:sp>
        <p:nvSpPr>
          <p:cNvPr id="3" name="内容占位符 2">
            <a:extLst>
              <a:ext uri="{FF2B5EF4-FFF2-40B4-BE49-F238E27FC236}">
                <a16:creationId xmlns:a16="http://schemas.microsoft.com/office/drawing/2014/main" id="{313A16CB-8255-4669-A3FB-E0956BBEDE40}"/>
              </a:ext>
            </a:extLst>
          </p:cNvPr>
          <p:cNvSpPr>
            <a:spLocks noGrp="1"/>
          </p:cNvSpPr>
          <p:nvPr>
            <p:ph idx="1"/>
          </p:nvPr>
        </p:nvSpPr>
        <p:spPr>
          <a:xfrm>
            <a:off x="1097279" y="1845733"/>
            <a:ext cx="10623666" cy="4324157"/>
          </a:xfrm>
        </p:spPr>
        <p:txBody>
          <a:bodyPr>
            <a:normAutofit fontScale="92500"/>
          </a:bodyPr>
          <a:lstStyle/>
          <a:p>
            <a:pPr>
              <a:spcAft>
                <a:spcPts val="1000"/>
              </a:spcAft>
            </a:pP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驰骋快速开发平台是建立在驰骋工作流引擎，表单引擎，组织结构体系，应用场景组件基础上的综合性的产物。</a:t>
            </a:r>
          </a:p>
          <a:p>
            <a:pPr>
              <a:spcAft>
                <a:spcPts val="1000"/>
              </a:spcAft>
            </a:pPr>
            <a:r>
              <a:rPr lang="zh-CN" altLang="en-US" sz="1800" dirty="0">
                <a:effectLst/>
                <a:latin typeface="Tahoma" panose="020B0604030504040204" pitchFamily="34" charset="0"/>
                <a:ea typeface="微软雅黑" panose="020B0503020204020204" pitchFamily="34" charset="-122"/>
                <a:cs typeface="Times New Roman" panose="02020603050405020304" pitchFamily="18" charset="0"/>
              </a:rPr>
              <a:t>所以：</a:t>
            </a: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CCFast</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 = </a:t>
            </a: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CCFlow</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 + </a:t>
            </a: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CCForm</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 + Org + </a:t>
            </a: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AppCase</a:t>
            </a:r>
            <a:endParaRPr lang="zh-CN" altLang="zh-CN" sz="1800" dirty="0">
              <a:effectLst/>
              <a:latin typeface="Tahoma" panose="020B0604030504040204" pitchFamily="34" charset="0"/>
              <a:ea typeface="微软雅黑" panose="020B0503020204020204" pitchFamily="34" charset="-122"/>
              <a:cs typeface="Times New Roman" panose="02020603050405020304" pitchFamily="18" charset="0"/>
            </a:endParaRPr>
          </a:p>
          <a:p>
            <a:pPr>
              <a:spcAft>
                <a:spcPts val="1000"/>
              </a:spcAft>
            </a:pPr>
            <a:r>
              <a:rPr lang="zh-CN" altLang="en-US" sz="1800" dirty="0">
                <a:latin typeface="Tahoma" panose="020B0604030504040204" pitchFamily="34" charset="0"/>
                <a:ea typeface="微软雅黑" panose="020B0503020204020204" pitchFamily="34" charset="-122"/>
                <a:cs typeface="Times New Roman" panose="02020603050405020304" pitchFamily="18" charset="0"/>
              </a:rPr>
              <a:t>驰骋</a:t>
            </a:r>
            <a:r>
              <a:rPr lang="en-US" altLang="zh-CN" sz="1800" dirty="0">
                <a:latin typeface="Tahoma" panose="020B0604030504040204" pitchFamily="34" charset="0"/>
                <a:ea typeface="微软雅黑" panose="020B0503020204020204" pitchFamily="34" charset="-122"/>
                <a:cs typeface="Times New Roman" panose="02020603050405020304" pitchFamily="18" charset="0"/>
              </a:rPr>
              <a:t>BPM= </a:t>
            </a:r>
            <a:r>
              <a:rPr lang="en-US" altLang="zh-CN" sz="1800" dirty="0" err="1">
                <a:latin typeface="Tahoma" panose="020B0604030504040204" pitchFamily="34" charset="0"/>
                <a:ea typeface="微软雅黑" panose="020B0503020204020204" pitchFamily="34" charset="-122"/>
                <a:cs typeface="Times New Roman" panose="02020603050405020304" pitchFamily="18" charset="0"/>
              </a:rPr>
              <a:t>ccflow+ccform</a:t>
            </a:r>
            <a:r>
              <a:rPr lang="en-US" altLang="zh-CN" sz="1800" dirty="0">
                <a:latin typeface="Tahoma" panose="020B0604030504040204" pitchFamily="34" charset="0"/>
                <a:ea typeface="微软雅黑" panose="020B0503020204020204" pitchFamily="34" charset="-122"/>
                <a:cs typeface="Times New Roman" panose="02020603050405020304" pitchFamily="18" charset="0"/>
              </a:rPr>
              <a:t>, </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驰骋</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BPM</a:t>
            </a:r>
            <a:r>
              <a:rPr lang="zh-CN" altLang="en-US" sz="1800" dirty="0">
                <a:effectLst/>
                <a:latin typeface="Tahoma" panose="020B0604030504040204" pitchFamily="34" charset="0"/>
                <a:ea typeface="微软雅黑" panose="020B0503020204020204" pitchFamily="34" charset="-122"/>
                <a:cs typeface="Times New Roman" panose="02020603050405020304" pitchFamily="18" charset="0"/>
              </a:rPr>
              <a:t>研发与</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2003</a:t>
            </a:r>
            <a:r>
              <a:rPr lang="zh-CN" altLang="en-US" sz="1800" dirty="0">
                <a:effectLst/>
                <a:latin typeface="Tahoma" panose="020B0604030504040204" pitchFamily="34" charset="0"/>
                <a:ea typeface="微软雅黑" panose="020B0503020204020204" pitchFamily="34" charset="-122"/>
                <a:cs typeface="Times New Roman" panose="02020603050405020304" pitchFamily="18" charset="0"/>
              </a:rPr>
              <a:t>年，拥有大量的客户 </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http://ccflow.org</a:t>
            </a:r>
            <a:endParaRPr lang="zh-CN" altLang="zh-CN" sz="1800" dirty="0">
              <a:effectLst/>
              <a:latin typeface="Tahoma" panose="020B0604030504040204" pitchFamily="34" charset="0"/>
              <a:ea typeface="微软雅黑" panose="020B0503020204020204" pitchFamily="34" charset="-122"/>
              <a:cs typeface="Times New Roman" panose="02020603050405020304" pitchFamily="18" charset="0"/>
            </a:endParaRPr>
          </a:p>
          <a:p>
            <a:pPr>
              <a:spcAft>
                <a:spcPts val="1000"/>
              </a:spcAft>
            </a:pP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驰骋快速开发平台是一个</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100%</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的代码开源产品，符合中国国情，利用</a:t>
            </a: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ccfast</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可以快速的构建您的应用系统。</a:t>
            </a:r>
          </a:p>
          <a:p>
            <a:pPr>
              <a:spcAft>
                <a:spcPts val="1000"/>
              </a:spcAft>
            </a:pP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基本上实现</a:t>
            </a:r>
            <a:r>
              <a:rPr lang="zh-CN" altLang="en-US" sz="1800" dirty="0">
                <a:effectLst/>
                <a:latin typeface="Tahoma" panose="020B0604030504040204" pitchFamily="34" charset="0"/>
                <a:ea typeface="微软雅黑" panose="020B0503020204020204" pitchFamily="34" charset="-122"/>
                <a:cs typeface="Times New Roman" panose="02020603050405020304" pitchFamily="18" charset="0"/>
              </a:rPr>
              <a:t>无</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代码，复杂的功能低代码就可以实现。</a:t>
            </a:r>
          </a:p>
          <a:p>
            <a:pPr>
              <a:spcAft>
                <a:spcPts val="1000"/>
              </a:spcAft>
            </a:pP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CCFast</a:t>
            </a:r>
            <a:r>
              <a:rPr lang="en-US" altLang="zh-CN" sz="1800" dirty="0">
                <a:effectLst/>
                <a:latin typeface="Tahoma" panose="020B0604030504040204" pitchFamily="34" charset="0"/>
                <a:ea typeface="微软雅黑" panose="020B0503020204020204" pitchFamily="34" charset="-122"/>
                <a:cs typeface="Times New Roman" panose="02020603050405020304" pitchFamily="18" charset="0"/>
              </a:rPr>
              <a:t> </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降低对程序员的依赖，增加了对需求分析设计、对实施人员要求提高。</a:t>
            </a:r>
          </a:p>
          <a:p>
            <a:pPr>
              <a:spcAft>
                <a:spcPts val="1000"/>
              </a:spcAft>
            </a:pPr>
            <a:r>
              <a:rPr lang="en-US" altLang="zh-CN" sz="1800" dirty="0" err="1">
                <a:effectLst/>
                <a:latin typeface="Tahoma" panose="020B0604030504040204" pitchFamily="34" charset="0"/>
                <a:ea typeface="微软雅黑" panose="020B0503020204020204" pitchFamily="34" charset="-122"/>
                <a:cs typeface="Times New Roman" panose="02020603050405020304" pitchFamily="18" charset="0"/>
              </a:rPr>
              <a:t>CCFast</a:t>
            </a:r>
            <a:r>
              <a:rPr lang="zh-CN" altLang="zh-CN" sz="1800" dirty="0">
                <a:effectLst/>
                <a:latin typeface="Tahoma" panose="020B0604030504040204" pitchFamily="34" charset="0"/>
                <a:ea typeface="微软雅黑" panose="020B0503020204020204" pitchFamily="34" charset="-122"/>
                <a:cs typeface="Times New Roman" panose="02020603050405020304" pitchFamily="18" charset="0"/>
              </a:rPr>
              <a:t>改变了项目、产品研发部门的人员结构，大幅度的降低了开发成本，提高了交付效率。</a:t>
            </a:r>
            <a:endParaRPr lang="en-US" altLang="zh-CN" sz="1800" dirty="0">
              <a:effectLst/>
              <a:latin typeface="Tahoma" panose="020B0604030504040204" pitchFamily="34" charset="0"/>
              <a:ea typeface="微软雅黑" panose="020B0503020204020204" pitchFamily="34" charset="-122"/>
              <a:cs typeface="Times New Roman" panose="02020603050405020304" pitchFamily="18" charset="0"/>
            </a:endParaRPr>
          </a:p>
          <a:p>
            <a:pPr>
              <a:spcAft>
                <a:spcPts val="1000"/>
              </a:spcAft>
            </a:pPr>
            <a:r>
              <a:rPr lang="en-US" altLang="zh-CN" sz="1800" dirty="0" err="1">
                <a:latin typeface="Tahoma" panose="020B0604030504040204" pitchFamily="34" charset="0"/>
                <a:ea typeface="微软雅黑" panose="020B0503020204020204" pitchFamily="34" charset="-122"/>
                <a:cs typeface="Times New Roman" panose="02020603050405020304" pitchFamily="18" charset="0"/>
              </a:rPr>
              <a:t>CCFast</a:t>
            </a:r>
            <a:r>
              <a:rPr lang="en-US" altLang="zh-CN" sz="1800" dirty="0">
                <a:latin typeface="Tahoma" panose="020B0604030504040204" pitchFamily="34" charset="0"/>
                <a:ea typeface="微软雅黑" panose="020B0503020204020204" pitchFamily="34" charset="-122"/>
                <a:cs typeface="Times New Roman" panose="02020603050405020304" pitchFamily="18" charset="0"/>
              </a:rPr>
              <a:t> </a:t>
            </a:r>
            <a:r>
              <a:rPr lang="zh-CN" altLang="en-US" sz="1800" dirty="0">
                <a:latin typeface="Tahoma" panose="020B0604030504040204" pitchFamily="34" charset="0"/>
                <a:ea typeface="微软雅黑" panose="020B0503020204020204" pitchFamily="34" charset="-122"/>
                <a:cs typeface="Times New Roman" panose="02020603050405020304" pitchFamily="18" charset="0"/>
              </a:rPr>
              <a:t>改变了由开发系统的模式转向搭建系统的模式，提高软件开发的生产力，系统是</a:t>
            </a:r>
            <a:r>
              <a:rPr lang="en-US" altLang="zh-CN" sz="1800" dirty="0" err="1">
                <a:latin typeface="Tahoma" panose="020B0604030504040204" pitchFamily="34" charset="0"/>
                <a:ea typeface="微软雅黑" panose="020B0503020204020204" pitchFamily="34" charset="-122"/>
                <a:cs typeface="Times New Roman" panose="02020603050405020304" pitchFamily="18" charset="0"/>
              </a:rPr>
              <a:t>diy</a:t>
            </a:r>
            <a:r>
              <a:rPr lang="zh-CN" altLang="en-US" sz="1800" dirty="0">
                <a:latin typeface="Tahoma" panose="020B0604030504040204" pitchFamily="34" charset="0"/>
                <a:ea typeface="微软雅黑" panose="020B0503020204020204" pitchFamily="34" charset="-122"/>
                <a:cs typeface="Times New Roman" panose="02020603050405020304" pitchFamily="18" charset="0"/>
              </a:rPr>
              <a:t>出来的。</a:t>
            </a:r>
            <a:endParaRPr lang="zh-CN" altLang="zh-CN" sz="1800" dirty="0">
              <a:effectLst/>
              <a:latin typeface="Tahoma" panose="020B0604030504040204" pitchFamily="34" charset="0"/>
              <a:ea typeface="微软雅黑" panose="020B0503020204020204" pitchFamily="34" charset="-122"/>
              <a:cs typeface="Times New Roman" panose="02020603050405020304" pitchFamily="18" charset="0"/>
            </a:endParaRPr>
          </a:p>
          <a:p>
            <a:pPr>
              <a:spcAft>
                <a:spcPts val="1000"/>
              </a:spcAft>
            </a:pPr>
            <a:endParaRPr lang="zh-CN" altLang="zh-CN" sz="1800" dirty="0">
              <a:effectLst/>
              <a:latin typeface="Tahoma" panose="020B0604030504040204" pitchFamily="34"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9350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81860-2B1A-4EA3-81B5-115540F06D83}"/>
              </a:ext>
            </a:extLst>
          </p:cNvPr>
          <p:cNvSpPr>
            <a:spLocks noGrp="1"/>
          </p:cNvSpPr>
          <p:nvPr>
            <p:ph type="title"/>
          </p:nvPr>
        </p:nvSpPr>
        <p:spPr/>
        <p:txBody>
          <a:bodyPr/>
          <a:lstStyle/>
          <a:p>
            <a:r>
              <a:rPr lang="zh-CN" altLang="en-US" dirty="0"/>
              <a:t>感谢</a:t>
            </a:r>
            <a:r>
              <a:rPr lang="en-US" altLang="zh-CN"/>
              <a:t>!!!</a:t>
            </a:r>
            <a:endParaRPr lang="zh-CN" altLang="en-US" dirty="0"/>
          </a:p>
        </p:txBody>
      </p:sp>
      <p:sp>
        <p:nvSpPr>
          <p:cNvPr id="3" name="内容占位符 2">
            <a:extLst>
              <a:ext uri="{FF2B5EF4-FFF2-40B4-BE49-F238E27FC236}">
                <a16:creationId xmlns:a16="http://schemas.microsoft.com/office/drawing/2014/main" id="{5B6AE1F3-018B-4043-A0CC-701CF6B681A6}"/>
              </a:ext>
            </a:extLst>
          </p:cNvPr>
          <p:cNvSpPr>
            <a:spLocks noGrp="1"/>
          </p:cNvSpPr>
          <p:nvPr>
            <p:ph idx="1"/>
          </p:nvPr>
        </p:nvSpPr>
        <p:spPr>
          <a:xfrm>
            <a:off x="1097280" y="2294793"/>
            <a:ext cx="4292405" cy="3574300"/>
          </a:xfrm>
        </p:spPr>
        <p:txBody>
          <a:bodyPr/>
          <a:lstStyle/>
          <a:p>
            <a:pPr marL="0" indent="0">
              <a:buNone/>
            </a:pPr>
            <a:endParaRPr lang="en-US" altLang="zh-CN" dirty="0"/>
          </a:p>
          <a:p>
            <a:pPr marL="0" indent="0">
              <a:buNone/>
            </a:pPr>
            <a:endParaRPr lang="en-US" altLang="zh-CN" dirty="0"/>
          </a:p>
          <a:p>
            <a:pPr marL="0" indent="0" algn="ctr">
              <a:buNone/>
            </a:pPr>
            <a:r>
              <a:rPr lang="zh-CN" altLang="en-US" dirty="0"/>
              <a:t>周朋</a:t>
            </a:r>
            <a:r>
              <a:rPr lang="en-US" altLang="zh-CN" dirty="0"/>
              <a:t>: </a:t>
            </a:r>
            <a:r>
              <a:rPr lang="en-US" altLang="zh-CN" dirty="0">
                <a:hlinkClick r:id="rId2"/>
              </a:rPr>
              <a:t>zhoupeng@ccflow.org</a:t>
            </a:r>
            <a:endParaRPr lang="en-US" altLang="zh-CN" dirty="0"/>
          </a:p>
          <a:p>
            <a:pPr marL="0" indent="0" algn="ctr">
              <a:buNone/>
            </a:pPr>
            <a:r>
              <a:rPr lang="zh-CN" altLang="en-US" dirty="0"/>
              <a:t>电话</a:t>
            </a:r>
            <a:r>
              <a:rPr lang="en-US" altLang="zh-CN" dirty="0"/>
              <a:t>:18660153393</a:t>
            </a:r>
          </a:p>
          <a:p>
            <a:pPr marL="0" indent="0" algn="ctr">
              <a:buNone/>
            </a:pPr>
            <a:endParaRPr lang="zh-CN" altLang="en-US" dirty="0"/>
          </a:p>
        </p:txBody>
      </p:sp>
      <p:sp>
        <p:nvSpPr>
          <p:cNvPr id="4" name="日期占位符 3">
            <a:extLst>
              <a:ext uri="{FF2B5EF4-FFF2-40B4-BE49-F238E27FC236}">
                <a16:creationId xmlns:a16="http://schemas.microsoft.com/office/drawing/2014/main" id="{B14D4099-8749-45E0-B45E-DC88454F131A}"/>
              </a:ext>
            </a:extLst>
          </p:cNvPr>
          <p:cNvSpPr>
            <a:spLocks noGrp="1"/>
          </p:cNvSpPr>
          <p:nvPr>
            <p:ph type="dt" sz="half" idx="10"/>
          </p:nvPr>
        </p:nvSpPr>
        <p:spPr/>
        <p:txBody>
          <a:bodyPr/>
          <a:lstStyle/>
          <a:p>
            <a:pPr rtl="0"/>
            <a:fld id="{A24A4C0A-F292-41BE-9CD1-530467B1B9F8}" type="datetime1">
              <a:rPr lang="zh-CN" altLang="en-US" smtClean="0"/>
              <a:t>2021/12/30</a:t>
            </a:fld>
            <a:endParaRPr lang="en-US" dirty="0"/>
          </a:p>
        </p:txBody>
      </p:sp>
      <p:pic>
        <p:nvPicPr>
          <p:cNvPr id="6" name="图片 5">
            <a:extLst>
              <a:ext uri="{FF2B5EF4-FFF2-40B4-BE49-F238E27FC236}">
                <a16:creationId xmlns:a16="http://schemas.microsoft.com/office/drawing/2014/main" id="{C1E07E02-CAB0-4250-B92F-59FADA92B223}"/>
              </a:ext>
            </a:extLst>
          </p:cNvPr>
          <p:cNvPicPr>
            <a:picLocks noChangeAspect="1"/>
          </p:cNvPicPr>
          <p:nvPr/>
        </p:nvPicPr>
        <p:blipFill>
          <a:blip r:embed="rId3"/>
          <a:stretch>
            <a:fillRect/>
          </a:stretch>
        </p:blipFill>
        <p:spPr>
          <a:xfrm>
            <a:off x="5029201" y="146392"/>
            <a:ext cx="6065520" cy="6028021"/>
          </a:xfrm>
          <a:prstGeom prst="rect">
            <a:avLst/>
          </a:prstGeom>
        </p:spPr>
      </p:pic>
    </p:spTree>
    <p:extLst>
      <p:ext uri="{BB962C8B-B14F-4D97-AF65-F5344CB8AC3E}">
        <p14:creationId xmlns:p14="http://schemas.microsoft.com/office/powerpoint/2010/main" val="268673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DE48BF-1990-480E-8617-7C9A57148C31}"/>
              </a:ext>
            </a:extLst>
          </p:cNvPr>
          <p:cNvSpPr>
            <a:spLocks noGrp="1"/>
          </p:cNvSpPr>
          <p:nvPr>
            <p:ph type="title"/>
          </p:nvPr>
        </p:nvSpPr>
        <p:spPr/>
        <p:txBody>
          <a:bodyPr/>
          <a:lstStyle/>
          <a:p>
            <a:r>
              <a:rPr lang="zh-CN" altLang="en-US" dirty="0"/>
              <a:t>驰骋</a:t>
            </a:r>
            <a:r>
              <a:rPr lang="en-US" altLang="zh-CN" dirty="0"/>
              <a:t>BPM</a:t>
            </a:r>
            <a:r>
              <a:rPr lang="zh-CN" altLang="en-US" dirty="0"/>
              <a:t>的部分客户</a:t>
            </a:r>
          </a:p>
        </p:txBody>
      </p:sp>
      <p:sp>
        <p:nvSpPr>
          <p:cNvPr id="3" name="内容占位符 2">
            <a:extLst>
              <a:ext uri="{FF2B5EF4-FFF2-40B4-BE49-F238E27FC236}">
                <a16:creationId xmlns:a16="http://schemas.microsoft.com/office/drawing/2014/main" id="{BAAB0B05-B33D-48FC-9BEE-89023225CB59}"/>
              </a:ext>
            </a:extLst>
          </p:cNvPr>
          <p:cNvSpPr>
            <a:spLocks noGrp="1"/>
          </p:cNvSpPr>
          <p:nvPr>
            <p:ph idx="1"/>
          </p:nvPr>
        </p:nvSpPr>
        <p:spPr/>
        <p:txBody>
          <a:bodyPr>
            <a:normAutofit/>
          </a:bodyPr>
          <a:lstStyle/>
          <a:p>
            <a:r>
              <a:rPr lang="zh-CN" altLang="en-US" b="1" dirty="0"/>
              <a:t>集团企业：</a:t>
            </a:r>
            <a:r>
              <a:rPr lang="zh-CN" altLang="en-US" dirty="0"/>
              <a:t>西门子、广西交投集团、信发集团、临矿集团、福建保险、河南财险、海南航空、华电国际、周大福珠宝、厦门证券、天津港、中科曙光、浙商银行、华夏银行、光大银行、 大庆油田、新疆天业、中国航空工业、中国电建、理光集团、华电国际、周大福珠宝、厦门证券、天津港、华夏银行、光大银行、浙商银行</a:t>
            </a:r>
            <a:r>
              <a:rPr lang="en-US" altLang="zh-CN" dirty="0"/>
              <a:t>….</a:t>
            </a:r>
          </a:p>
          <a:p>
            <a:r>
              <a:rPr lang="zh-CN" altLang="en-US" b="1" dirty="0"/>
              <a:t>软件公司：</a:t>
            </a:r>
            <a:r>
              <a:rPr lang="zh-CN" altLang="en-US" dirty="0"/>
              <a:t>大连华信、软通动力、中科曙光、亚信安全、中科软股份</a:t>
            </a:r>
            <a:r>
              <a:rPr lang="en-US" altLang="zh-CN" dirty="0"/>
              <a:t>....</a:t>
            </a:r>
          </a:p>
          <a:p>
            <a:r>
              <a:rPr lang="zh-CN" altLang="en-US" b="1" dirty="0"/>
              <a:t>政 府：</a:t>
            </a:r>
            <a:r>
              <a:rPr lang="zh-CN" altLang="en-US" dirty="0"/>
              <a:t>国家铁路局、国家海事局、农科院、中国船舶、全国</a:t>
            </a:r>
            <a:r>
              <a:rPr lang="en-US" altLang="zh-CN" dirty="0"/>
              <a:t>5</a:t>
            </a:r>
            <a:r>
              <a:rPr lang="zh-CN" altLang="en-US" dirty="0"/>
              <a:t>省份测绘院、山东国土资源厅渔业厅</a:t>
            </a:r>
            <a:r>
              <a:rPr lang="en-US" altLang="zh-CN" dirty="0"/>
              <a:t>…</a:t>
            </a:r>
          </a:p>
          <a:p>
            <a:r>
              <a:rPr lang="zh-CN" altLang="en-US" b="1" dirty="0"/>
              <a:t>军工企业：</a:t>
            </a:r>
            <a:r>
              <a:rPr lang="zh-CN" altLang="en-US" dirty="0"/>
              <a:t>成</a:t>
            </a:r>
            <a:r>
              <a:rPr lang="en-US" altLang="zh-CN" dirty="0"/>
              <a:t>x</a:t>
            </a:r>
            <a:r>
              <a:rPr lang="zh-CN" altLang="en-US" dirty="0"/>
              <a:t>飞</a:t>
            </a:r>
            <a:r>
              <a:rPr lang="en-US" altLang="zh-CN" dirty="0"/>
              <a:t>x</a:t>
            </a:r>
            <a:r>
              <a:rPr lang="zh-CN" altLang="en-US" dirty="0"/>
              <a:t>集</a:t>
            </a:r>
            <a:r>
              <a:rPr lang="en-US" altLang="zh-CN" dirty="0"/>
              <a:t>x</a:t>
            </a:r>
            <a:r>
              <a:rPr lang="zh-CN" altLang="en-US" dirty="0"/>
              <a:t>团、洪</a:t>
            </a:r>
            <a:r>
              <a:rPr lang="en-US" altLang="zh-CN" dirty="0"/>
              <a:t>x</a:t>
            </a:r>
            <a:r>
              <a:rPr lang="zh-CN" altLang="en-US" dirty="0"/>
              <a:t>都</a:t>
            </a:r>
            <a:r>
              <a:rPr lang="en-US" altLang="zh-CN" dirty="0"/>
              <a:t>x</a:t>
            </a:r>
            <a:r>
              <a:rPr lang="zh-CN" altLang="en-US" dirty="0"/>
              <a:t>集</a:t>
            </a:r>
            <a:r>
              <a:rPr lang="en-US" altLang="zh-CN" dirty="0"/>
              <a:t>x</a:t>
            </a:r>
            <a:r>
              <a:rPr lang="zh-CN" altLang="en-US" dirty="0"/>
              <a:t>团、</a:t>
            </a:r>
            <a:r>
              <a:rPr lang="en-US" altLang="zh-CN" dirty="0"/>
              <a:t>xx</a:t>
            </a:r>
            <a:r>
              <a:rPr lang="zh-CN" altLang="en-US" dirty="0"/>
              <a:t>君</a:t>
            </a:r>
            <a:r>
              <a:rPr lang="en-US" altLang="zh-CN" dirty="0"/>
              <a:t>xx</a:t>
            </a:r>
            <a:r>
              <a:rPr lang="zh-CN" altLang="en-US" dirty="0"/>
              <a:t>区、</a:t>
            </a:r>
            <a:r>
              <a:rPr lang="en-US" altLang="zh-CN" dirty="0"/>
              <a:t>xx</a:t>
            </a:r>
            <a:r>
              <a:rPr lang="zh-CN" altLang="en-US" dirty="0"/>
              <a:t>君</a:t>
            </a:r>
            <a:r>
              <a:rPr lang="en-US" altLang="zh-CN" dirty="0"/>
              <a:t>xx</a:t>
            </a:r>
            <a:r>
              <a:rPr lang="zh-CN" altLang="en-US" dirty="0"/>
              <a:t>区</a:t>
            </a:r>
            <a:endParaRPr lang="en-US" altLang="zh-CN" dirty="0"/>
          </a:p>
          <a:p>
            <a:r>
              <a:rPr lang="zh-CN" altLang="en-US" dirty="0"/>
              <a:t>更多信息请参考 </a:t>
            </a:r>
            <a:r>
              <a:rPr lang="en-US" altLang="zh-CN" dirty="0">
                <a:hlinkClick r:id="rId2"/>
              </a:rPr>
              <a:t>http://ccflow.org/case.htm</a:t>
            </a:r>
            <a:endParaRPr lang="en-US" altLang="zh-CN" dirty="0"/>
          </a:p>
          <a:p>
            <a:endParaRPr lang="zh-CN" altLang="en-US" dirty="0"/>
          </a:p>
        </p:txBody>
      </p:sp>
    </p:spTree>
    <p:extLst>
      <p:ext uri="{BB962C8B-B14F-4D97-AF65-F5344CB8AC3E}">
        <p14:creationId xmlns:p14="http://schemas.microsoft.com/office/powerpoint/2010/main" val="408202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39D198-04C0-4D97-9590-2F1FD5ADD0A8}"/>
              </a:ext>
            </a:extLst>
          </p:cNvPr>
          <p:cNvSpPr>
            <a:spLocks noGrp="1"/>
          </p:cNvSpPr>
          <p:nvPr>
            <p:ph type="title"/>
          </p:nvPr>
        </p:nvSpPr>
        <p:spPr>
          <a:xfrm>
            <a:off x="1097280" y="286603"/>
            <a:ext cx="10058400" cy="378415"/>
          </a:xfrm>
        </p:spPr>
        <p:txBody>
          <a:bodyPr>
            <a:normAutofit fontScale="90000"/>
          </a:bodyPr>
          <a:lstStyle/>
          <a:p>
            <a:r>
              <a:rPr lang="zh-CN" altLang="en-US" dirty="0"/>
              <a:t>案例：民生项目</a:t>
            </a:r>
          </a:p>
        </p:txBody>
      </p:sp>
      <p:pic>
        <p:nvPicPr>
          <p:cNvPr id="5" name="图片 4">
            <a:extLst>
              <a:ext uri="{FF2B5EF4-FFF2-40B4-BE49-F238E27FC236}">
                <a16:creationId xmlns:a16="http://schemas.microsoft.com/office/drawing/2014/main" id="{5E48E196-7E5E-4C62-B533-6E7ED039F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665018"/>
            <a:ext cx="12192000" cy="5766945"/>
          </a:xfrm>
          <a:prstGeom prst="rect">
            <a:avLst/>
          </a:prstGeom>
        </p:spPr>
      </p:pic>
      <p:pic>
        <p:nvPicPr>
          <p:cNvPr id="7" name="图片 6">
            <a:extLst>
              <a:ext uri="{FF2B5EF4-FFF2-40B4-BE49-F238E27FC236}">
                <a16:creationId xmlns:a16="http://schemas.microsoft.com/office/drawing/2014/main" id="{46F73938-1703-4D8F-8933-31BFCD200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3" y="1261216"/>
            <a:ext cx="12192000" cy="6256731"/>
          </a:xfrm>
          <a:prstGeom prst="rect">
            <a:avLst/>
          </a:prstGeom>
        </p:spPr>
      </p:pic>
      <p:pic>
        <p:nvPicPr>
          <p:cNvPr id="9" name="图片 8">
            <a:extLst>
              <a:ext uri="{FF2B5EF4-FFF2-40B4-BE49-F238E27FC236}">
                <a16:creationId xmlns:a16="http://schemas.microsoft.com/office/drawing/2014/main" id="{9F0EFE70-4ADD-4675-B118-034A0171E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102" y="1261216"/>
            <a:ext cx="9867418" cy="6858000"/>
          </a:xfrm>
          <a:prstGeom prst="rect">
            <a:avLst/>
          </a:prstGeom>
        </p:spPr>
      </p:pic>
    </p:spTree>
    <p:extLst>
      <p:ext uri="{BB962C8B-B14F-4D97-AF65-F5344CB8AC3E}">
        <p14:creationId xmlns:p14="http://schemas.microsoft.com/office/powerpoint/2010/main" val="366960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39D198-04C0-4D97-9590-2F1FD5ADD0A8}"/>
              </a:ext>
            </a:extLst>
          </p:cNvPr>
          <p:cNvSpPr>
            <a:spLocks noGrp="1"/>
          </p:cNvSpPr>
          <p:nvPr>
            <p:ph type="title"/>
          </p:nvPr>
        </p:nvSpPr>
        <p:spPr>
          <a:xfrm>
            <a:off x="1097280" y="286603"/>
            <a:ext cx="10058400" cy="378415"/>
          </a:xfrm>
        </p:spPr>
        <p:txBody>
          <a:bodyPr>
            <a:normAutofit fontScale="90000"/>
          </a:bodyPr>
          <a:lstStyle/>
          <a:p>
            <a:r>
              <a:rPr lang="zh-CN" altLang="en-US" dirty="0"/>
              <a:t>案例：安全管理</a:t>
            </a:r>
          </a:p>
        </p:txBody>
      </p:sp>
      <p:pic>
        <p:nvPicPr>
          <p:cNvPr id="4" name="图片 3">
            <a:extLst>
              <a:ext uri="{FF2B5EF4-FFF2-40B4-BE49-F238E27FC236}">
                <a16:creationId xmlns:a16="http://schemas.microsoft.com/office/drawing/2014/main" id="{20F8F4B4-C7D4-4898-96C5-6A54F29F4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7" y="665018"/>
            <a:ext cx="10280073" cy="5778469"/>
          </a:xfrm>
          <a:prstGeom prst="rect">
            <a:avLst/>
          </a:prstGeom>
        </p:spPr>
      </p:pic>
    </p:spTree>
    <p:extLst>
      <p:ext uri="{BB962C8B-B14F-4D97-AF65-F5344CB8AC3E}">
        <p14:creationId xmlns:p14="http://schemas.microsoft.com/office/powerpoint/2010/main" val="31248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8BB2E80-977F-4F64-B579-AD79B286A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7" y="676139"/>
            <a:ext cx="10741891" cy="5505721"/>
          </a:xfrm>
          <a:prstGeom prst="rect">
            <a:avLst/>
          </a:prstGeom>
        </p:spPr>
      </p:pic>
    </p:spTree>
    <p:extLst>
      <p:ext uri="{BB962C8B-B14F-4D97-AF65-F5344CB8AC3E}">
        <p14:creationId xmlns:p14="http://schemas.microsoft.com/office/powerpoint/2010/main" val="14077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DFCF4C-2915-4BF9-8F32-9C2C819D9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8" y="1974967"/>
            <a:ext cx="12192000" cy="2908065"/>
          </a:xfrm>
          <a:prstGeom prst="rect">
            <a:avLst/>
          </a:prstGeom>
        </p:spPr>
      </p:pic>
    </p:spTree>
    <p:extLst>
      <p:ext uri="{BB962C8B-B14F-4D97-AF65-F5344CB8AC3E}">
        <p14:creationId xmlns:p14="http://schemas.microsoft.com/office/powerpoint/2010/main" val="300823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2ADDC-4444-4439-BFF9-13D896DF24D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ECAC58F-922A-4AAE-8FA1-C8943A4A91F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F7AA308-29AE-42FD-BA20-5E10BE4B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57" y="0"/>
            <a:ext cx="11693237" cy="6243216"/>
          </a:xfrm>
          <a:prstGeom prst="rect">
            <a:avLst/>
          </a:prstGeom>
        </p:spPr>
      </p:pic>
    </p:spTree>
    <p:extLst>
      <p:ext uri="{BB962C8B-B14F-4D97-AF65-F5344CB8AC3E}">
        <p14:creationId xmlns:p14="http://schemas.microsoft.com/office/powerpoint/2010/main" val="363545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67D563-523F-4886-87FE-5F069D4D8472}"/>
              </a:ext>
            </a:extLst>
          </p:cNvPr>
          <p:cNvSpPr>
            <a:spLocks noGrp="1"/>
          </p:cNvSpPr>
          <p:nvPr>
            <p:ph type="title"/>
          </p:nvPr>
        </p:nvSpPr>
        <p:spPr>
          <a:xfrm>
            <a:off x="1097280" y="286604"/>
            <a:ext cx="10058400" cy="710924"/>
          </a:xfrm>
        </p:spPr>
        <p:txBody>
          <a:bodyPr>
            <a:normAutofit fontScale="90000"/>
          </a:bodyPr>
          <a:lstStyle/>
          <a:p>
            <a:r>
              <a:rPr lang="zh-CN" altLang="en-US" dirty="0"/>
              <a:t>驰骋低代码开发平台</a:t>
            </a:r>
            <a:r>
              <a:rPr lang="en-US" altLang="zh-CN" dirty="0"/>
              <a:t>-</a:t>
            </a:r>
            <a:r>
              <a:rPr lang="en-US" altLang="zh-CN" dirty="0" err="1"/>
              <a:t>CCFast</a:t>
            </a:r>
            <a:r>
              <a:rPr lang="zh-CN" altLang="en-US" dirty="0"/>
              <a:t>组成</a:t>
            </a:r>
          </a:p>
        </p:txBody>
      </p:sp>
      <p:pic>
        <p:nvPicPr>
          <p:cNvPr id="4" name="图片 3">
            <a:extLst>
              <a:ext uri="{FF2B5EF4-FFF2-40B4-BE49-F238E27FC236}">
                <a16:creationId xmlns:a16="http://schemas.microsoft.com/office/drawing/2014/main" id="{A02C226A-83F4-4D74-AD1F-8148568BE616}"/>
              </a:ext>
            </a:extLst>
          </p:cNvPr>
          <p:cNvPicPr>
            <a:picLocks noChangeAspect="1"/>
          </p:cNvPicPr>
          <p:nvPr/>
        </p:nvPicPr>
        <p:blipFill>
          <a:blip r:embed="rId2"/>
          <a:stretch>
            <a:fillRect/>
          </a:stretch>
        </p:blipFill>
        <p:spPr>
          <a:xfrm>
            <a:off x="640080" y="997528"/>
            <a:ext cx="10515600" cy="5319039"/>
          </a:xfrm>
          <a:prstGeom prst="rect">
            <a:avLst/>
          </a:prstGeom>
        </p:spPr>
      </p:pic>
    </p:spTree>
    <p:extLst>
      <p:ext uri="{BB962C8B-B14F-4D97-AF65-F5344CB8AC3E}">
        <p14:creationId xmlns:p14="http://schemas.microsoft.com/office/powerpoint/2010/main" val="1681402519"/>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500</TotalTime>
  <Words>1250</Words>
  <Application>Microsoft Office PowerPoint</Application>
  <PresentationFormat>宽屏</PresentationFormat>
  <Paragraphs>93</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Calibri</vt:lpstr>
      <vt:lpstr>Calibri Light</vt:lpstr>
      <vt:lpstr>Tahoma</vt:lpstr>
      <vt:lpstr>回顾</vt:lpstr>
      <vt:lpstr>驰骋低代码 CCFast 介绍</vt:lpstr>
      <vt:lpstr>关于ccfast</vt:lpstr>
      <vt:lpstr>驰骋BPM的部分客户</vt:lpstr>
      <vt:lpstr>案例：民生项目</vt:lpstr>
      <vt:lpstr>案例：安全管理</vt:lpstr>
      <vt:lpstr>PowerPoint 演示文稿</vt:lpstr>
      <vt:lpstr>PowerPoint 演示文稿</vt:lpstr>
      <vt:lpstr>PowerPoint 演示文稿</vt:lpstr>
      <vt:lpstr>驰骋低代码开发平台-CCFast组成</vt:lpstr>
      <vt:lpstr>设计开发低代码平台规范与规则.</vt:lpstr>
      <vt:lpstr>面向菜单体系的系统设计模式</vt:lpstr>
      <vt:lpstr>面向管理对象系统分析思维</vt:lpstr>
      <vt:lpstr>管理对象 与组件</vt:lpstr>
      <vt:lpstr>实体组件的设计</vt:lpstr>
      <vt:lpstr>产品/项目交付模式的变革</vt:lpstr>
      <vt:lpstr>产品/项目交付模式的变革</vt:lpstr>
      <vt:lpstr>低代码开发平台的几点要素</vt:lpstr>
      <vt:lpstr>我们交付的内容：工具+实施方法论</vt:lpstr>
      <vt:lpstr>Java版技术路线</vt:lpstr>
      <vt:lpstr>感谢!!!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驰骋低代码CCFast-介绍</dc:title>
  <dc:creator>周 朋</dc:creator>
  <cp:lastModifiedBy>周 朋</cp:lastModifiedBy>
  <cp:revision>98</cp:revision>
  <dcterms:created xsi:type="dcterms:W3CDTF">2021-07-30T02:54:12Z</dcterms:created>
  <dcterms:modified xsi:type="dcterms:W3CDTF">2021-12-30T10:32:18Z</dcterms:modified>
</cp:coreProperties>
</file>